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0"/>
  </p:notesMasterIdLst>
  <p:sldIdLst>
    <p:sldId id="256" r:id="rId5"/>
    <p:sldId id="270" r:id="rId6"/>
    <p:sldId id="311" r:id="rId7"/>
    <p:sldId id="312" r:id="rId8"/>
    <p:sldId id="313" r:id="rId9"/>
    <p:sldId id="266" r:id="rId10"/>
    <p:sldId id="263" r:id="rId11"/>
    <p:sldId id="265" r:id="rId12"/>
    <p:sldId id="261" r:id="rId13"/>
    <p:sldId id="268" r:id="rId14"/>
    <p:sldId id="262" r:id="rId15"/>
    <p:sldId id="260" r:id="rId16"/>
    <p:sldId id="267" r:id="rId17"/>
    <p:sldId id="259" r:id="rId18"/>
    <p:sldId id="264" r:id="rId19"/>
    <p:sldId id="314" r:id="rId20"/>
    <p:sldId id="269" r:id="rId21"/>
    <p:sldId id="315" r:id="rId22"/>
    <p:sldId id="258" r:id="rId23"/>
    <p:sldId id="316" r:id="rId24"/>
    <p:sldId id="317" r:id="rId25"/>
    <p:sldId id="318" r:id="rId26"/>
    <p:sldId id="319" r:id="rId27"/>
    <p:sldId id="320" r:id="rId28"/>
    <p:sldId id="321"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4F78D7-9A20-432E-A3AA-A2ECC15B08EA}" v="3" dt="2023-02-27T20:04:26.370"/>
    <p1510:client id="{530EFB8D-EBC6-4E85-8F9B-1DF7F46BCDD2}" v="22" vWet="24" dt="2023-02-27T14:24:58.960"/>
    <p1510:client id="{5A7B789F-4DE7-4D04-B95A-3074006EF5FB}" v="17" dt="2023-02-27T21:06:30.824"/>
    <p1510:client id="{C3DAF030-0C9A-347C-EA7A-39BA2B833649}" v="994" dt="2023-02-27T17:49:52.845"/>
    <p1510:client id="{D2302A9F-6B80-3945-A562-78C98309194D}" v="399" dt="2023-02-27T16:17:32.150"/>
    <p1510:client id="{DC3C62DE-37AA-4686-ABF5-80801CE017A2}" v="867" dt="2023-02-27T18:22:14.8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6" d="100"/>
          <a:sy n="76" d="100"/>
        </p:scale>
        <p:origin x="1128" y="4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ristina Levinski" userId="3307da14-4b3e-4018-aac4-a94e659e0af6" providerId="ADAL" clId="{5A7B789F-4DE7-4D04-B95A-3074006EF5FB}"/>
    <pc:docChg chg="undo custSel addSld delSld modSld sldOrd">
      <pc:chgData name="Cristina Levinski" userId="3307da14-4b3e-4018-aac4-a94e659e0af6" providerId="ADAL" clId="{5A7B789F-4DE7-4D04-B95A-3074006EF5FB}" dt="2023-02-27T21:06:30.816" v="94"/>
      <pc:docMkLst>
        <pc:docMk/>
      </pc:docMkLst>
      <pc:sldChg chg="ord">
        <pc:chgData name="Cristina Levinski" userId="3307da14-4b3e-4018-aac4-a94e659e0af6" providerId="ADAL" clId="{5A7B789F-4DE7-4D04-B95A-3074006EF5FB}" dt="2023-02-27T20:56:58.411" v="23"/>
        <pc:sldMkLst>
          <pc:docMk/>
          <pc:sldMk cId="1260595062" sldId="259"/>
        </pc:sldMkLst>
      </pc:sldChg>
      <pc:sldChg chg="modSp mod">
        <pc:chgData name="Cristina Levinski" userId="3307da14-4b3e-4018-aac4-a94e659e0af6" providerId="ADAL" clId="{5A7B789F-4DE7-4D04-B95A-3074006EF5FB}" dt="2023-02-27T21:02:52.773" v="68" actId="20577"/>
        <pc:sldMkLst>
          <pc:docMk/>
          <pc:sldMk cId="396279038" sldId="261"/>
        </pc:sldMkLst>
        <pc:spChg chg="mod">
          <ac:chgData name="Cristina Levinski" userId="3307da14-4b3e-4018-aac4-a94e659e0af6" providerId="ADAL" clId="{5A7B789F-4DE7-4D04-B95A-3074006EF5FB}" dt="2023-02-27T21:02:52.773" v="68" actId="20577"/>
          <ac:spMkLst>
            <pc:docMk/>
            <pc:sldMk cId="396279038" sldId="261"/>
            <ac:spMk id="4" creationId="{45F8AA49-9A5D-7325-2A78-77C52A144A32}"/>
          </ac:spMkLst>
        </pc:spChg>
      </pc:sldChg>
      <pc:sldChg chg="ord">
        <pc:chgData name="Cristina Levinski" userId="3307da14-4b3e-4018-aac4-a94e659e0af6" providerId="ADAL" clId="{5A7B789F-4DE7-4D04-B95A-3074006EF5FB}" dt="2023-02-27T20:55:16.667" v="3"/>
        <pc:sldMkLst>
          <pc:docMk/>
          <pc:sldMk cId="1675302917" sldId="263"/>
        </pc:sldMkLst>
      </pc:sldChg>
      <pc:sldChg chg="ord">
        <pc:chgData name="Cristina Levinski" userId="3307da14-4b3e-4018-aac4-a94e659e0af6" providerId="ADAL" clId="{5A7B789F-4DE7-4D04-B95A-3074006EF5FB}" dt="2023-02-27T20:57:07.169" v="27"/>
        <pc:sldMkLst>
          <pc:docMk/>
          <pc:sldMk cId="755281006" sldId="264"/>
        </pc:sldMkLst>
      </pc:sldChg>
      <pc:sldChg chg="modSp mod">
        <pc:chgData name="Cristina Levinski" userId="3307da14-4b3e-4018-aac4-a94e659e0af6" providerId="ADAL" clId="{5A7B789F-4DE7-4D04-B95A-3074006EF5FB}" dt="2023-02-27T21:02:06.335" v="56" actId="1076"/>
        <pc:sldMkLst>
          <pc:docMk/>
          <pc:sldMk cId="2692366568" sldId="265"/>
        </pc:sldMkLst>
        <pc:spChg chg="mod">
          <ac:chgData name="Cristina Levinski" userId="3307da14-4b3e-4018-aac4-a94e659e0af6" providerId="ADAL" clId="{5A7B789F-4DE7-4D04-B95A-3074006EF5FB}" dt="2023-02-27T21:02:06.335" v="56" actId="1076"/>
          <ac:spMkLst>
            <pc:docMk/>
            <pc:sldMk cId="2692366568" sldId="265"/>
            <ac:spMk id="3" creationId="{902F4936-CE67-AECB-9622-E8E7E1714D92}"/>
          </ac:spMkLst>
        </pc:spChg>
      </pc:sldChg>
      <pc:sldChg chg="ord">
        <pc:chgData name="Cristina Levinski" userId="3307da14-4b3e-4018-aac4-a94e659e0af6" providerId="ADAL" clId="{5A7B789F-4DE7-4D04-B95A-3074006EF5FB}" dt="2023-02-27T20:55:14.169" v="1"/>
        <pc:sldMkLst>
          <pc:docMk/>
          <pc:sldMk cId="2793069711" sldId="266"/>
        </pc:sldMkLst>
      </pc:sldChg>
      <pc:sldChg chg="modSp add mod ord">
        <pc:chgData name="Cristina Levinski" userId="3307da14-4b3e-4018-aac4-a94e659e0af6" providerId="ADAL" clId="{5A7B789F-4DE7-4D04-B95A-3074006EF5FB}" dt="2023-02-27T21:03:38.156" v="80"/>
        <pc:sldMkLst>
          <pc:docMk/>
          <pc:sldMk cId="3180083169" sldId="267"/>
        </pc:sldMkLst>
        <pc:spChg chg="mod">
          <ac:chgData name="Cristina Levinski" userId="3307da14-4b3e-4018-aac4-a94e659e0af6" providerId="ADAL" clId="{5A7B789F-4DE7-4D04-B95A-3074006EF5FB}" dt="2023-02-27T21:03:38.156" v="80"/>
          <ac:spMkLst>
            <pc:docMk/>
            <pc:sldMk cId="3180083169" sldId="267"/>
            <ac:spMk id="3" creationId="{902F4936-CE67-AECB-9622-E8E7E1714D92}"/>
          </ac:spMkLst>
        </pc:spChg>
      </pc:sldChg>
      <pc:sldChg chg="modSp add mod">
        <pc:chgData name="Cristina Levinski" userId="3307da14-4b3e-4018-aac4-a94e659e0af6" providerId="ADAL" clId="{5A7B789F-4DE7-4D04-B95A-3074006EF5FB}" dt="2023-02-27T21:03:10.879" v="74"/>
        <pc:sldMkLst>
          <pc:docMk/>
          <pc:sldMk cId="608557696" sldId="268"/>
        </pc:sldMkLst>
        <pc:spChg chg="mod">
          <ac:chgData name="Cristina Levinski" userId="3307da14-4b3e-4018-aac4-a94e659e0af6" providerId="ADAL" clId="{5A7B789F-4DE7-4D04-B95A-3074006EF5FB}" dt="2023-02-27T21:03:10.879" v="74"/>
          <ac:spMkLst>
            <pc:docMk/>
            <pc:sldMk cId="608557696" sldId="268"/>
            <ac:spMk id="3" creationId="{902F4936-CE67-AECB-9622-E8E7E1714D92}"/>
          </ac:spMkLst>
        </pc:spChg>
      </pc:sldChg>
      <pc:sldChg chg="add">
        <pc:chgData name="Cristina Levinski" userId="3307da14-4b3e-4018-aac4-a94e659e0af6" providerId="ADAL" clId="{5A7B789F-4DE7-4D04-B95A-3074006EF5FB}" dt="2023-02-27T21:04:50.526" v="87"/>
        <pc:sldMkLst>
          <pc:docMk/>
          <pc:sldMk cId="2422170866" sldId="269"/>
        </pc:sldMkLst>
      </pc:sldChg>
      <pc:sldChg chg="new del">
        <pc:chgData name="Cristina Levinski" userId="3307da14-4b3e-4018-aac4-a94e659e0af6" providerId="ADAL" clId="{5A7B789F-4DE7-4D04-B95A-3074006EF5FB}" dt="2023-02-27T20:58:31.320" v="30" actId="2696"/>
        <pc:sldMkLst>
          <pc:docMk/>
          <pc:sldMk cId="2441028821" sldId="269"/>
        </pc:sldMkLst>
      </pc:sldChg>
      <pc:sldChg chg="modSp add mod">
        <pc:chgData name="Cristina Levinski" userId="3307da14-4b3e-4018-aac4-a94e659e0af6" providerId="ADAL" clId="{5A7B789F-4DE7-4D04-B95A-3074006EF5FB}" dt="2023-02-27T20:58:50.621" v="37" actId="20577"/>
        <pc:sldMkLst>
          <pc:docMk/>
          <pc:sldMk cId="4041458222" sldId="270"/>
        </pc:sldMkLst>
        <pc:spChg chg="mod">
          <ac:chgData name="Cristina Levinski" userId="3307da14-4b3e-4018-aac4-a94e659e0af6" providerId="ADAL" clId="{5A7B789F-4DE7-4D04-B95A-3074006EF5FB}" dt="2023-02-27T20:58:50.621" v="37" actId="20577"/>
          <ac:spMkLst>
            <pc:docMk/>
            <pc:sldMk cId="4041458222" sldId="270"/>
            <ac:spMk id="3" creationId="{902F4936-CE67-AECB-9622-E8E7E1714D92}"/>
          </ac:spMkLst>
        </pc:spChg>
      </pc:sldChg>
      <pc:sldChg chg="new del">
        <pc:chgData name="Cristina Levinski" userId="3307da14-4b3e-4018-aac4-a94e659e0af6" providerId="ADAL" clId="{5A7B789F-4DE7-4D04-B95A-3074006EF5FB}" dt="2023-02-27T20:59:38.526" v="45" actId="2696"/>
        <pc:sldMkLst>
          <pc:docMk/>
          <pc:sldMk cId="4212720418" sldId="271"/>
        </pc:sldMkLst>
      </pc:sldChg>
      <pc:sldChg chg="new del">
        <pc:chgData name="Cristina Levinski" userId="3307da14-4b3e-4018-aac4-a94e659e0af6" providerId="ADAL" clId="{5A7B789F-4DE7-4D04-B95A-3074006EF5FB}" dt="2023-02-27T21:00:04.318" v="51" actId="2696"/>
        <pc:sldMkLst>
          <pc:docMk/>
          <pc:sldMk cId="1086409008" sldId="272"/>
        </pc:sldMkLst>
      </pc:sldChg>
      <pc:sldChg chg="new del">
        <pc:chgData name="Cristina Levinski" userId="3307da14-4b3e-4018-aac4-a94e659e0af6" providerId="ADAL" clId="{5A7B789F-4DE7-4D04-B95A-3074006EF5FB}" dt="2023-02-27T20:59:51.608" v="49" actId="2696"/>
        <pc:sldMkLst>
          <pc:docMk/>
          <pc:sldMk cId="3235564526" sldId="273"/>
        </pc:sldMkLst>
      </pc:sldChg>
      <pc:sldChg chg="add del modTransition">
        <pc:chgData name="Cristina Levinski" userId="3307da14-4b3e-4018-aac4-a94e659e0af6" providerId="ADAL" clId="{5A7B789F-4DE7-4D04-B95A-3074006EF5FB}" dt="2023-02-27T20:59:42.228" v="46" actId="2696"/>
        <pc:sldMkLst>
          <pc:docMk/>
          <pc:sldMk cId="787605277" sldId="310"/>
        </pc:sldMkLst>
      </pc:sldChg>
      <pc:sldChg chg="modSp add mod modTransition">
        <pc:chgData name="Cristina Levinski" userId="3307da14-4b3e-4018-aac4-a94e659e0af6" providerId="ADAL" clId="{5A7B789F-4DE7-4D04-B95A-3074006EF5FB}" dt="2023-02-27T21:01:17.131" v="55" actId="122"/>
        <pc:sldMkLst>
          <pc:docMk/>
          <pc:sldMk cId="2346397790" sldId="311"/>
        </pc:sldMkLst>
        <pc:spChg chg="mod">
          <ac:chgData name="Cristina Levinski" userId="3307da14-4b3e-4018-aac4-a94e659e0af6" providerId="ADAL" clId="{5A7B789F-4DE7-4D04-B95A-3074006EF5FB}" dt="2023-02-27T21:01:17.131" v="55" actId="122"/>
          <ac:spMkLst>
            <pc:docMk/>
            <pc:sldMk cId="2346397790" sldId="311"/>
            <ac:spMk id="4" creationId="{2261A06B-8813-4E48-A0AD-6BB8ADDDC0E0}"/>
          </ac:spMkLst>
        </pc:spChg>
        <pc:spChg chg="mod">
          <ac:chgData name="Cristina Levinski" userId="3307da14-4b3e-4018-aac4-a94e659e0af6" providerId="ADAL" clId="{5A7B789F-4DE7-4D04-B95A-3074006EF5FB}" dt="2023-02-27T21:01:04.798" v="54" actId="1076"/>
          <ac:spMkLst>
            <pc:docMk/>
            <pc:sldMk cId="2346397790" sldId="311"/>
            <ac:spMk id="5" creationId="{7C36DB06-722C-4F5F-9039-C844DCD29CD7}"/>
          </ac:spMkLst>
        </pc:spChg>
      </pc:sldChg>
      <pc:sldChg chg="modSp add mod">
        <pc:chgData name="Cristina Levinski" userId="3307da14-4b3e-4018-aac4-a94e659e0af6" providerId="ADAL" clId="{5A7B789F-4DE7-4D04-B95A-3074006EF5FB}" dt="2023-02-27T20:59:48.653" v="48" actId="27636"/>
        <pc:sldMkLst>
          <pc:docMk/>
          <pc:sldMk cId="0" sldId="312"/>
        </pc:sldMkLst>
        <pc:spChg chg="mod">
          <ac:chgData name="Cristina Levinski" userId="3307da14-4b3e-4018-aac4-a94e659e0af6" providerId="ADAL" clId="{5A7B789F-4DE7-4D04-B95A-3074006EF5FB}" dt="2023-02-27T20:59:48.653" v="48" actId="27636"/>
          <ac:spMkLst>
            <pc:docMk/>
            <pc:sldMk cId="0" sldId="312"/>
            <ac:spMk id="312" creationId="{00000000-0000-0000-0000-000000000000}"/>
          </ac:spMkLst>
        </pc:spChg>
      </pc:sldChg>
      <pc:sldChg chg="add">
        <pc:chgData name="Cristina Levinski" userId="3307da14-4b3e-4018-aac4-a94e659e0af6" providerId="ADAL" clId="{5A7B789F-4DE7-4D04-B95A-3074006EF5FB}" dt="2023-02-27T21:00:01.065" v="50"/>
        <pc:sldMkLst>
          <pc:docMk/>
          <pc:sldMk cId="3508950268" sldId="313"/>
        </pc:sldMkLst>
      </pc:sldChg>
      <pc:sldChg chg="modSp add mod">
        <pc:chgData name="Cristina Levinski" userId="3307da14-4b3e-4018-aac4-a94e659e0af6" providerId="ADAL" clId="{5A7B789F-4DE7-4D04-B95A-3074006EF5FB}" dt="2023-02-27T21:04:11.105" v="86"/>
        <pc:sldMkLst>
          <pc:docMk/>
          <pc:sldMk cId="476640778" sldId="314"/>
        </pc:sldMkLst>
        <pc:spChg chg="mod">
          <ac:chgData name="Cristina Levinski" userId="3307da14-4b3e-4018-aac4-a94e659e0af6" providerId="ADAL" clId="{5A7B789F-4DE7-4D04-B95A-3074006EF5FB}" dt="2023-02-27T21:04:11.105" v="86"/>
          <ac:spMkLst>
            <pc:docMk/>
            <pc:sldMk cId="476640778" sldId="314"/>
            <ac:spMk id="3" creationId="{902F4936-CE67-AECB-9622-E8E7E1714D92}"/>
          </ac:spMkLst>
        </pc:spChg>
      </pc:sldChg>
      <pc:sldChg chg="add">
        <pc:chgData name="Cristina Levinski" userId="3307da14-4b3e-4018-aac4-a94e659e0af6" providerId="ADAL" clId="{5A7B789F-4DE7-4D04-B95A-3074006EF5FB}" dt="2023-02-27T21:04:57.605" v="88"/>
        <pc:sldMkLst>
          <pc:docMk/>
          <pc:sldMk cId="1786966341" sldId="315"/>
        </pc:sldMkLst>
      </pc:sldChg>
      <pc:sldChg chg="add">
        <pc:chgData name="Cristina Levinski" userId="3307da14-4b3e-4018-aac4-a94e659e0af6" providerId="ADAL" clId="{5A7B789F-4DE7-4D04-B95A-3074006EF5FB}" dt="2023-02-27T21:05:20.145" v="89"/>
        <pc:sldMkLst>
          <pc:docMk/>
          <pc:sldMk cId="3097065343" sldId="316"/>
        </pc:sldMkLst>
      </pc:sldChg>
      <pc:sldChg chg="add">
        <pc:chgData name="Cristina Levinski" userId="3307da14-4b3e-4018-aac4-a94e659e0af6" providerId="ADAL" clId="{5A7B789F-4DE7-4D04-B95A-3074006EF5FB}" dt="2023-02-27T21:05:27.746" v="90"/>
        <pc:sldMkLst>
          <pc:docMk/>
          <pc:sldMk cId="486170062" sldId="317"/>
        </pc:sldMkLst>
      </pc:sldChg>
      <pc:sldChg chg="add">
        <pc:chgData name="Cristina Levinski" userId="3307da14-4b3e-4018-aac4-a94e659e0af6" providerId="ADAL" clId="{5A7B789F-4DE7-4D04-B95A-3074006EF5FB}" dt="2023-02-27T21:05:34.604" v="91"/>
        <pc:sldMkLst>
          <pc:docMk/>
          <pc:sldMk cId="1508318724" sldId="318"/>
        </pc:sldMkLst>
      </pc:sldChg>
      <pc:sldChg chg="add">
        <pc:chgData name="Cristina Levinski" userId="3307da14-4b3e-4018-aac4-a94e659e0af6" providerId="ADAL" clId="{5A7B789F-4DE7-4D04-B95A-3074006EF5FB}" dt="2023-02-27T21:05:45.159" v="92"/>
        <pc:sldMkLst>
          <pc:docMk/>
          <pc:sldMk cId="2934590282" sldId="319"/>
        </pc:sldMkLst>
      </pc:sldChg>
      <pc:sldChg chg="add">
        <pc:chgData name="Cristina Levinski" userId="3307da14-4b3e-4018-aac4-a94e659e0af6" providerId="ADAL" clId="{5A7B789F-4DE7-4D04-B95A-3074006EF5FB}" dt="2023-02-27T21:05:50.844" v="93"/>
        <pc:sldMkLst>
          <pc:docMk/>
          <pc:sldMk cId="1876453499" sldId="320"/>
        </pc:sldMkLst>
      </pc:sldChg>
      <pc:sldChg chg="add">
        <pc:chgData name="Cristina Levinski" userId="3307da14-4b3e-4018-aac4-a94e659e0af6" providerId="ADAL" clId="{5A7B789F-4DE7-4D04-B95A-3074006EF5FB}" dt="2023-02-27T21:06:30.816" v="94"/>
        <pc:sldMkLst>
          <pc:docMk/>
          <pc:sldMk cId="2027390969" sldId="32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6A7085-A324-4A10-9D5D-91E086E6F310}" type="datetimeFigureOut">
              <a:rPr lang="fr-CH" smtClean="0"/>
              <a:t>27.02.2023</a:t>
            </a:fld>
            <a:endParaRPr lang="fr-CH"/>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C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B8A04F-F372-44B4-9B14-026E7C653ECC}" type="slidenum">
              <a:rPr lang="fr-CH" smtClean="0"/>
              <a:t>‹#›</a:t>
            </a:fld>
            <a:endParaRPr lang="fr-CH"/>
          </a:p>
        </p:txBody>
      </p:sp>
    </p:spTree>
    <p:extLst>
      <p:ext uri="{BB962C8B-B14F-4D97-AF65-F5344CB8AC3E}">
        <p14:creationId xmlns:p14="http://schemas.microsoft.com/office/powerpoint/2010/main" val="307451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F8DBC36-BF45-48FD-AF3F-F3D54411DB41}" type="slidenum">
              <a:rPr lang="en-GB" smtClean="0"/>
              <a:t>22</a:t>
            </a:fld>
            <a:endParaRPr lang="en-GB"/>
          </a:p>
        </p:txBody>
      </p:sp>
    </p:spTree>
    <p:extLst>
      <p:ext uri="{BB962C8B-B14F-4D97-AF65-F5344CB8AC3E}">
        <p14:creationId xmlns:p14="http://schemas.microsoft.com/office/powerpoint/2010/main" val="3940510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39064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pic>
        <p:nvPicPr>
          <p:cNvPr id="7" name="Picture 6" descr="wmo2016_powerpoint_standard_v2-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151694"/>
            <a:ext cx="1988820" cy="1714500"/>
          </a:xfrm>
          <a:prstGeom prst="rect">
            <a:avLst/>
          </a:prstGeom>
        </p:spPr>
      </p:pic>
    </p:spTree>
    <p:extLst>
      <p:ext uri="{BB962C8B-B14F-4D97-AF65-F5344CB8AC3E}">
        <p14:creationId xmlns:p14="http://schemas.microsoft.com/office/powerpoint/2010/main" val="500931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2833901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187663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2036454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723727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418312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1305509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283484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59AF2F-52C6-9B46-B8B2-0579234AE62E}" type="slidenum">
              <a:rPr lang="en-US" smtClean="0"/>
              <a:t>‹#›</a:t>
            </a:fld>
            <a:endParaRPr lang="en-US"/>
          </a:p>
        </p:txBody>
      </p:sp>
      <p:pic>
        <p:nvPicPr>
          <p:cNvPr id="7" name="Picture 6" descr="wmo2016_powerpoint_standard_v2-2.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5151694"/>
            <a:ext cx="1988820" cy="1714500"/>
          </a:xfrm>
          <a:prstGeom prst="rect">
            <a:avLst/>
          </a:prstGeom>
        </p:spPr>
      </p:pic>
    </p:spTree>
    <p:extLst>
      <p:ext uri="{BB962C8B-B14F-4D97-AF65-F5344CB8AC3E}">
        <p14:creationId xmlns:p14="http://schemas.microsoft.com/office/powerpoint/2010/main" val="3053617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library.wmo.int/doc_num.php?explnum_id=9827/#page=64" TargetMode="External"/><Relationship Id="rId2" Type="http://schemas.openxmlformats.org/officeDocument/2006/relationships/image" Target="../media/image1.jpeg"/><Relationship Id="rId1" Type="http://schemas.openxmlformats.org/officeDocument/2006/relationships/slideLayout" Target="../slideLayouts/slideLayout5.xml"/><Relationship Id="rId4" Type="http://schemas.openxmlformats.org/officeDocument/2006/relationships/hyperlink" Target="https://meetings.wmo.int/SERCOM-2/_layouts/15/WopiFrame.aspx?sourcedoc=/SERCOM-2/English/2.%20PROVISIONAL%20REPORT%20(Approved%20documents)/SERCOM-2-d05-6(3)-WMO-CHE-IMPLEMENTATION-PLAN-approved_en.docx&amp;action=default"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library.wmo.int/doc_num.php?explnum_id=9827#page=80" TargetMode="External"/><Relationship Id="rId2" Type="http://schemas.openxmlformats.org/officeDocument/2006/relationships/image" Target="../media/image1.jpeg"/><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meetings.wmo.int/SERCOM-2/English/2.%20PROVISIONAL%20REPORT%20(Approved%20documents)/SERCOM-2-d05-8(2)-COST-OPTIONS-INVESTIGATION-approved_en.docx?Web=1" TargetMode="External"/><Relationship Id="rId2" Type="http://schemas.openxmlformats.org/officeDocument/2006/relationships/hyperlink" Target="https://meetings.wmo.int/EC-76/English/1.%20DRAFTS%20FOR%20DISCUSSION/EC-76-d03-1(17)-COST-OPTIONS-INVESTIGATION-draft1_en.docx?Web=1" TargetMode="External"/><Relationship Id="rId1" Type="http://schemas.openxmlformats.org/officeDocument/2006/relationships/slideLayout" Target="../slideLayouts/slideLayout5.xml"/><Relationship Id="rId4" Type="http://schemas.openxmlformats.org/officeDocument/2006/relationships/hyperlink" Target="https://meetings.wmo.int/EC-76/InformationDocuments/EC-76-INF03-1(17)-COST-OPTIONS-INVESTIGATION_en.docx?Web=1" TargetMode="External"/></Relationships>
</file>

<file path=ppt/slides/_rels/slide18.xml.rels><?xml version="1.0" encoding="UTF-8" standalone="yes"?>
<Relationships xmlns="http://schemas.openxmlformats.org/package/2006/relationships"><Relationship Id="rId2" Type="http://schemas.openxmlformats.org/officeDocument/2006/relationships/hyperlink" Target="https://meetings.wmo.int/EC-76/English/1.%20DRAFTS%20FOR%20DISCUSSION/EC-76-d03-1(17)-COST-OPTIONS-INVESTIGATION-draft1_en.docx?Web=1" TargetMode="Externa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meetings.wmo.int/EC-76/English/1.%20DRAFTS%20FOR%20DISCUSSION/EC-76-d03-1(3)-REVIEW-BIP-M-BIP-MT-TECH-REGULATIONS-ANNEX-1-draft1_en.docx?Web=1" TargetMode="External"/><Relationship Id="rId2" Type="http://schemas.openxmlformats.org/officeDocument/2006/relationships/hyperlink" Target="https://filecloud.wmo.int/share/s/CFbdOX7fQgCjKwEmh5L6tg" TargetMode="External"/><Relationship Id="rId1" Type="http://schemas.openxmlformats.org/officeDocument/2006/relationships/slideLayout" Target="../slideLayouts/slideLayout7.xml"/><Relationship Id="rId4" Type="http://schemas.openxmlformats.org/officeDocument/2006/relationships/hyperlink" Target="https://meetings.wmo.int/EC-76/Work%20in%20progress/EC-76-d03-1(3)-REVIEW-BIP-M-BIP-MT-TECH-REGULATIONS-ANNEX-2-draft1_en_WiP_version.docx?Web=1"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library.wmo.int/doc_num.php?explnum_id=11008/#page=14" TargetMode="External"/><Relationship Id="rId2" Type="http://schemas.openxmlformats.org/officeDocument/2006/relationships/hyperlink" Target="https://library.wmo.int/doc_num.php?explnum_id=9827/#page=64" TargetMode="External"/><Relationship Id="rId1" Type="http://schemas.openxmlformats.org/officeDocument/2006/relationships/slideLayout" Target="../slideLayouts/slideLayout6.xml"/><Relationship Id="rId4" Type="http://schemas.openxmlformats.org/officeDocument/2006/relationships/hyperlink" Target="https://meetings.wmo.int/SERCOM-2/_layouts/15/WopiFrame.aspx?sourcedoc=/SERCOM-2/English/2.%20PROVISIONAL%20REPORT%20(Approved%20documents)/SERCOM-2-d05-6(3)-WMO-CHE-IMPLEMENTATION-PLAN-approved_en.docx&amp;action=default"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hyperlink" Target="https://library.wmo.int/doc_num.php?explnum_id=10767#page=126" TargetMode="External"/><Relationship Id="rId13" Type="http://schemas.openxmlformats.org/officeDocument/2006/relationships/hyperlink" Target="https://library.wmo.int/doc_num.php?explnum_id=4559#page=13" TargetMode="External"/><Relationship Id="rId3" Type="http://schemas.openxmlformats.org/officeDocument/2006/relationships/hyperlink" Target="https://library.wmo.int/doc_num.php?explnum_id=3166#page=73" TargetMode="External"/><Relationship Id="rId7" Type="http://schemas.openxmlformats.org/officeDocument/2006/relationships/hyperlink" Target="https://library.wmo.int/doc_num.php?explnum_id=10248#page=9" TargetMode="External"/><Relationship Id="rId12" Type="http://schemas.openxmlformats.org/officeDocument/2006/relationships/hyperlink" Target="https://library.wmo.int/doc_num.php?explnum_id=5693#page=93" TargetMode="External"/><Relationship Id="rId2" Type="http://schemas.openxmlformats.org/officeDocument/2006/relationships/hyperlink" Target="https://library.wmo.int/doc_num.php?explnum_id=3138#page=258" TargetMode="External"/><Relationship Id="rId1" Type="http://schemas.openxmlformats.org/officeDocument/2006/relationships/slideLayout" Target="../slideLayouts/slideLayout6.xml"/><Relationship Id="rId6" Type="http://schemas.openxmlformats.org/officeDocument/2006/relationships/hyperlink" Target="https://library.wmo.int/doc_num.php?explnum_id=9827#page=69" TargetMode="External"/><Relationship Id="rId11" Type="http://schemas.openxmlformats.org/officeDocument/2006/relationships/hyperlink" Target="https://library.wmo.int/doc_num.php?explnum_id=5711#page=87" TargetMode="External"/><Relationship Id="rId5" Type="http://schemas.openxmlformats.org/officeDocument/2006/relationships/hyperlink" Target="https://library.wmo.int/doc_num.php?explnum_id=4981#page=154" TargetMode="External"/><Relationship Id="rId10" Type="http://schemas.openxmlformats.org/officeDocument/2006/relationships/hyperlink" Target="https://library.wmo.int/doc_num.php?explnum_id=3549#page=125" TargetMode="External"/><Relationship Id="rId4" Type="http://schemas.openxmlformats.org/officeDocument/2006/relationships/hyperlink" Target="https://library.wmo.int/doc_num.php?explnum_id=3645#page=172" TargetMode="External"/><Relationship Id="rId9" Type="http://schemas.openxmlformats.org/officeDocument/2006/relationships/hyperlink" Target="https://library.wmo.int/doc_num.php?explnum_id=6251#page=8" TargetMode="External"/><Relationship Id="rId14" Type="http://schemas.openxmlformats.org/officeDocument/2006/relationships/hyperlink" Target="https://meetings.wmo.int/SERCOM-2/_layouts/15/WopiFrame.aspx?sourcedoc=/SERCOM-2/English/2.%20PROVISIONAL%20REPORT%20(Approved%20documents)/SERCOM-2-d05-6(4)-GMAS-FRAMEWORK-IMPLEMENTATION-PLAN-approved_en.docx&amp;action=defaul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mo2016_powerpoint_standard_v2-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216000" cy="6912000"/>
          </a:xfrm>
          <a:prstGeom prst="rect">
            <a:avLst/>
          </a:prstGeom>
        </p:spPr>
      </p:pic>
      <p:sp>
        <p:nvSpPr>
          <p:cNvPr id="5" name="Title 1"/>
          <p:cNvSpPr txBox="1">
            <a:spLocks/>
          </p:cNvSpPr>
          <p:nvPr/>
        </p:nvSpPr>
        <p:spPr>
          <a:xfrm>
            <a:off x="457200" y="193028"/>
            <a:ext cx="8229600" cy="184081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CH" sz="4800">
                <a:solidFill>
                  <a:srgbClr val="000090"/>
                </a:solidFill>
              </a:rPr>
              <a:t>S</a:t>
            </a:r>
            <a:r>
              <a:rPr lang="en-US" sz="4800" err="1">
                <a:solidFill>
                  <a:srgbClr val="000090"/>
                </a:solidFill>
              </a:rPr>
              <a:t>eventy</a:t>
            </a:r>
            <a:r>
              <a:rPr lang="en-US" sz="4800">
                <a:solidFill>
                  <a:srgbClr val="000090"/>
                </a:solidFill>
              </a:rPr>
              <a:t>-sixth session of the Executive Council (EC-76)</a:t>
            </a:r>
          </a:p>
        </p:txBody>
      </p:sp>
      <p:sp>
        <p:nvSpPr>
          <p:cNvPr id="3" name="TextBox 2">
            <a:extLst>
              <a:ext uri="{FF2B5EF4-FFF2-40B4-BE49-F238E27FC236}">
                <a16:creationId xmlns:a16="http://schemas.microsoft.com/office/drawing/2014/main" id="{902F4936-CE67-AECB-9622-E8E7E1714D92}"/>
              </a:ext>
            </a:extLst>
          </p:cNvPr>
          <p:cNvSpPr txBox="1"/>
          <p:nvPr/>
        </p:nvSpPr>
        <p:spPr>
          <a:xfrm>
            <a:off x="1520615" y="3077648"/>
            <a:ext cx="6174769" cy="1077218"/>
          </a:xfrm>
          <a:prstGeom prst="rect">
            <a:avLst/>
          </a:prstGeom>
          <a:noFill/>
        </p:spPr>
        <p:txBody>
          <a:bodyPr wrap="square" rtlCol="0">
            <a:spAutoFit/>
          </a:bodyPr>
          <a:lstStyle/>
          <a:p>
            <a:pPr algn="ctr"/>
            <a:r>
              <a:rPr lang="en-CH" sz="3200" dirty="0">
                <a:solidFill>
                  <a:srgbClr val="C00000"/>
                </a:solidFill>
              </a:rPr>
              <a:t>Agenda item</a:t>
            </a:r>
            <a:r>
              <a:rPr lang="en-US" sz="3200" dirty="0">
                <a:solidFill>
                  <a:srgbClr val="C00000"/>
                </a:solidFill>
              </a:rPr>
              <a:t> 3.1 </a:t>
            </a:r>
            <a:br>
              <a:rPr lang="en-US" sz="3200" dirty="0">
                <a:solidFill>
                  <a:srgbClr val="C00000"/>
                </a:solidFill>
              </a:rPr>
            </a:br>
            <a:r>
              <a:rPr lang="en-US" sz="3200" dirty="0">
                <a:solidFill>
                  <a:srgbClr val="C00000"/>
                </a:solidFill>
              </a:rPr>
              <a:t>Services for societal needs</a:t>
            </a:r>
            <a:endParaRPr lang="fr-CH" sz="3200" dirty="0">
              <a:solidFill>
                <a:srgbClr val="C00000"/>
              </a:solidFill>
            </a:endParaRPr>
          </a:p>
        </p:txBody>
      </p:sp>
      <p:sp>
        <p:nvSpPr>
          <p:cNvPr id="4" name="TextBox 3">
            <a:extLst>
              <a:ext uri="{FF2B5EF4-FFF2-40B4-BE49-F238E27FC236}">
                <a16:creationId xmlns:a16="http://schemas.microsoft.com/office/drawing/2014/main" id="{28BD2E7F-EBAE-DA38-5C12-A79DDDCD918D}"/>
              </a:ext>
            </a:extLst>
          </p:cNvPr>
          <p:cNvSpPr txBox="1"/>
          <p:nvPr/>
        </p:nvSpPr>
        <p:spPr>
          <a:xfrm>
            <a:off x="4808305" y="4887101"/>
            <a:ext cx="4078841" cy="400110"/>
          </a:xfrm>
          <a:prstGeom prst="rect">
            <a:avLst/>
          </a:prstGeom>
          <a:noFill/>
        </p:spPr>
        <p:txBody>
          <a:bodyPr wrap="square" rtlCol="0">
            <a:spAutoFit/>
          </a:bodyPr>
          <a:lstStyle/>
          <a:p>
            <a:r>
              <a:rPr lang="en-CH" sz="2000" i="1"/>
              <a:t>Geneva, </a:t>
            </a:r>
            <a:r>
              <a:rPr lang="en-US" sz="2000" i="1"/>
              <a:t>27 February </a:t>
            </a:r>
            <a:r>
              <a:rPr lang="en-CH" sz="2000" i="1"/>
              <a:t>–</a:t>
            </a:r>
            <a:r>
              <a:rPr lang="en-US" sz="2000" i="1"/>
              <a:t> 3 March 2023</a:t>
            </a:r>
            <a:endParaRPr lang="fr-CH" sz="2000" i="1"/>
          </a:p>
        </p:txBody>
      </p:sp>
    </p:spTree>
    <p:extLst>
      <p:ext uri="{BB962C8B-B14F-4D97-AF65-F5344CB8AC3E}">
        <p14:creationId xmlns:p14="http://schemas.microsoft.com/office/powerpoint/2010/main" val="2389260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mo2016_powerpoint_standard_v2-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216000" cy="6912000"/>
          </a:xfrm>
          <a:prstGeom prst="rect">
            <a:avLst/>
          </a:prstGeom>
        </p:spPr>
      </p:pic>
      <p:sp>
        <p:nvSpPr>
          <p:cNvPr id="5" name="Title 1"/>
          <p:cNvSpPr txBox="1">
            <a:spLocks/>
          </p:cNvSpPr>
          <p:nvPr/>
        </p:nvSpPr>
        <p:spPr>
          <a:xfrm>
            <a:off x="457200" y="193028"/>
            <a:ext cx="8229600" cy="184081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CH" sz="4800">
                <a:solidFill>
                  <a:srgbClr val="000090"/>
                </a:solidFill>
              </a:rPr>
              <a:t>S</a:t>
            </a:r>
            <a:r>
              <a:rPr lang="en-US" sz="4800" err="1">
                <a:solidFill>
                  <a:srgbClr val="000090"/>
                </a:solidFill>
              </a:rPr>
              <a:t>eventy</a:t>
            </a:r>
            <a:r>
              <a:rPr lang="en-US" sz="4800">
                <a:solidFill>
                  <a:srgbClr val="000090"/>
                </a:solidFill>
              </a:rPr>
              <a:t>-sixth session of the Executive Council (EC-76)</a:t>
            </a:r>
          </a:p>
        </p:txBody>
      </p:sp>
      <p:sp>
        <p:nvSpPr>
          <p:cNvPr id="3" name="TextBox 2">
            <a:extLst>
              <a:ext uri="{FF2B5EF4-FFF2-40B4-BE49-F238E27FC236}">
                <a16:creationId xmlns:a16="http://schemas.microsoft.com/office/drawing/2014/main" id="{902F4936-CE67-AECB-9622-E8E7E1714D92}"/>
              </a:ext>
            </a:extLst>
          </p:cNvPr>
          <p:cNvSpPr txBox="1"/>
          <p:nvPr/>
        </p:nvSpPr>
        <p:spPr>
          <a:xfrm>
            <a:off x="1520615" y="3077648"/>
            <a:ext cx="6174769" cy="1569660"/>
          </a:xfrm>
          <a:prstGeom prst="rect">
            <a:avLst/>
          </a:prstGeom>
          <a:noFill/>
        </p:spPr>
        <p:txBody>
          <a:bodyPr wrap="square" rtlCol="0">
            <a:spAutoFit/>
          </a:bodyPr>
          <a:lstStyle/>
          <a:p>
            <a:pPr algn="ctr"/>
            <a:r>
              <a:rPr lang="en-US" sz="3200" b="1" dirty="0">
                <a:solidFill>
                  <a:srgbClr val="FF0000"/>
                </a:solidFill>
              </a:rPr>
              <a:t>EC-76/Doc. 3.1(1</a:t>
            </a:r>
            <a:r>
              <a:rPr lang="en-CH" sz="3200" b="1" dirty="0">
                <a:solidFill>
                  <a:srgbClr val="FF0000"/>
                </a:solidFill>
              </a:rPr>
              <a:t>3</a:t>
            </a:r>
            <a:r>
              <a:rPr lang="en-US" sz="3200" b="1" dirty="0">
                <a:solidFill>
                  <a:srgbClr val="FF0000"/>
                </a:solidFill>
              </a:rPr>
              <a:t>)</a:t>
            </a:r>
            <a:br>
              <a:rPr lang="en-CH" sz="3200" b="1" dirty="0"/>
            </a:br>
            <a:r>
              <a:rPr lang="fr-CH" sz="3200" b="1" dirty="0"/>
              <a:t>WMO Coordination </a:t>
            </a:r>
            <a:r>
              <a:rPr lang="fr-CH" sz="3200" b="1" dirty="0" err="1"/>
              <a:t>Mechanism</a:t>
            </a:r>
            <a:r>
              <a:rPr lang="fr-CH" sz="3200" b="1" dirty="0"/>
              <a:t> </a:t>
            </a:r>
            <a:r>
              <a:rPr lang="fr-CH" sz="3200" b="1" dirty="0" err="1"/>
              <a:t>Implementation</a:t>
            </a:r>
            <a:r>
              <a:rPr lang="fr-CH" sz="3200" b="1" dirty="0"/>
              <a:t> Plan</a:t>
            </a:r>
            <a:endParaRPr lang="fr-CH" sz="3200" dirty="0">
              <a:solidFill>
                <a:srgbClr val="C00000"/>
              </a:solidFill>
            </a:endParaRPr>
          </a:p>
        </p:txBody>
      </p:sp>
      <p:sp>
        <p:nvSpPr>
          <p:cNvPr id="4" name="TextBox 3">
            <a:extLst>
              <a:ext uri="{FF2B5EF4-FFF2-40B4-BE49-F238E27FC236}">
                <a16:creationId xmlns:a16="http://schemas.microsoft.com/office/drawing/2014/main" id="{28BD2E7F-EBAE-DA38-5C12-A79DDDCD918D}"/>
              </a:ext>
            </a:extLst>
          </p:cNvPr>
          <p:cNvSpPr txBox="1"/>
          <p:nvPr/>
        </p:nvSpPr>
        <p:spPr>
          <a:xfrm>
            <a:off x="4808305" y="5425710"/>
            <a:ext cx="4078841" cy="400110"/>
          </a:xfrm>
          <a:prstGeom prst="rect">
            <a:avLst/>
          </a:prstGeom>
          <a:noFill/>
        </p:spPr>
        <p:txBody>
          <a:bodyPr wrap="square" rtlCol="0">
            <a:spAutoFit/>
          </a:bodyPr>
          <a:lstStyle/>
          <a:p>
            <a:r>
              <a:rPr lang="en-CH" sz="2000" i="1" dirty="0"/>
              <a:t>Geneva, </a:t>
            </a:r>
            <a:r>
              <a:rPr lang="en-US" sz="2000" i="1" dirty="0"/>
              <a:t>27 February </a:t>
            </a:r>
            <a:r>
              <a:rPr lang="en-CH" sz="2000" i="1" dirty="0"/>
              <a:t>–</a:t>
            </a:r>
            <a:r>
              <a:rPr lang="en-US" sz="2000" i="1" dirty="0"/>
              <a:t> 3 March 2023</a:t>
            </a:r>
            <a:endParaRPr lang="fr-CH" sz="2000" i="1" dirty="0"/>
          </a:p>
        </p:txBody>
      </p:sp>
    </p:spTree>
    <p:extLst>
      <p:ext uri="{BB962C8B-B14F-4D97-AF65-F5344CB8AC3E}">
        <p14:creationId xmlns:p14="http://schemas.microsoft.com/office/powerpoint/2010/main" val="608557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mo2016_powerpoint_standard_v2-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51694"/>
            <a:ext cx="1988820" cy="1714500"/>
          </a:xfrm>
          <a:prstGeom prst="rect">
            <a:avLst/>
          </a:prstGeom>
        </p:spPr>
      </p:pic>
      <p:sp>
        <p:nvSpPr>
          <p:cNvPr id="3" name="Title 1">
            <a:extLst>
              <a:ext uri="{FF2B5EF4-FFF2-40B4-BE49-F238E27FC236}">
                <a16:creationId xmlns:a16="http://schemas.microsoft.com/office/drawing/2014/main" id="{06730BB3-97CB-466C-36BF-6DE16039B234}"/>
              </a:ext>
            </a:extLst>
          </p:cNvPr>
          <p:cNvSpPr txBox="1">
            <a:spLocks/>
          </p:cNvSpPr>
          <p:nvPr/>
        </p:nvSpPr>
        <p:spPr>
          <a:xfrm>
            <a:off x="51319" y="68312"/>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800" b="1"/>
              <a:t>EC-76/Doc. 3.1(13)</a:t>
            </a:r>
            <a:br>
              <a:rPr lang="en-CH" sz="1800" b="1"/>
            </a:br>
            <a:r>
              <a:rPr lang="en-GB" sz="1800" b="1"/>
              <a:t>WMO Coordination Mechanisms </a:t>
            </a:r>
            <a:r>
              <a:rPr lang="en-US" sz="1800" b="1"/>
              <a:t>Implementation Plan </a:t>
            </a:r>
            <a:r>
              <a:rPr lang="en-CH" sz="1800" b="1"/>
              <a:t>w</a:t>
            </a:r>
            <a:r>
              <a:rPr lang="en-US" sz="1800" b="1" err="1"/>
              <a:t>ith</a:t>
            </a:r>
            <a:r>
              <a:rPr lang="en-US" sz="1800" b="1"/>
              <a:t> Annexes</a:t>
            </a:r>
          </a:p>
        </p:txBody>
      </p:sp>
      <p:sp>
        <p:nvSpPr>
          <p:cNvPr id="10" name="TextBox 9">
            <a:extLst>
              <a:ext uri="{FF2B5EF4-FFF2-40B4-BE49-F238E27FC236}">
                <a16:creationId xmlns:a16="http://schemas.microsoft.com/office/drawing/2014/main" id="{E73DD72B-33A7-5E56-2BA8-22EE9434547E}"/>
              </a:ext>
            </a:extLst>
          </p:cNvPr>
          <p:cNvSpPr txBox="1"/>
          <p:nvPr/>
        </p:nvSpPr>
        <p:spPr>
          <a:xfrm>
            <a:off x="856083" y="1417327"/>
            <a:ext cx="7653435" cy="4555093"/>
          </a:xfrm>
          <a:prstGeom prst="rect">
            <a:avLst/>
          </a:prstGeom>
          <a:noFill/>
        </p:spPr>
        <p:txBody>
          <a:bodyPr wrap="square">
            <a:spAutoFit/>
          </a:bodyPr>
          <a:lstStyle/>
          <a:p>
            <a:pPr marL="285750" indent="-285750">
              <a:buFont typeface="Arial" panose="020B0604020202020204" pitchFamily="34" charset="0"/>
              <a:buChar char="•"/>
            </a:pPr>
            <a:r>
              <a:rPr lang="en-CH"/>
              <a:t>The </a:t>
            </a:r>
            <a:r>
              <a:rPr lang="en-US"/>
              <a:t>Implementation Plan in response</a:t>
            </a:r>
            <a:r>
              <a:rPr lang="en-CH"/>
              <a:t> to:</a:t>
            </a:r>
            <a:r>
              <a:rPr lang="en-US"/>
              <a:t> </a:t>
            </a:r>
            <a:endParaRPr lang="en-CH"/>
          </a:p>
          <a:p>
            <a:pPr marL="742950" lvl="1" indent="-285750">
              <a:buFont typeface="Courier New" panose="02070309020205020404" pitchFamily="49" charset="0"/>
              <a:buChar char="o"/>
            </a:pPr>
            <a:r>
              <a:rPr lang="en-GB" u="none" strike="noStrike">
                <a:solidFill>
                  <a:srgbClr val="0000FF"/>
                </a:solidFill>
                <a:effectLst/>
                <a:latin typeface="Verdana" panose="020B0604030504040204" pitchFamily="34" charset="0"/>
                <a:ea typeface="Arial" panose="020B0604020202020204" pitchFamily="34" charset="0"/>
                <a:cs typeface="Arial" panose="020B0604020202020204" pitchFamily="34" charset="0"/>
                <a:hlinkClick r:id="rId3"/>
              </a:rPr>
              <a:t>Resolution 14 (Cg-18)</a:t>
            </a:r>
            <a:r>
              <a:rPr lang="en-GB">
                <a:effectLst/>
                <a:latin typeface="Verdana" panose="020B0604030504040204" pitchFamily="34" charset="0"/>
                <a:ea typeface="Arial" panose="020B0604020202020204" pitchFamily="34" charset="0"/>
                <a:cs typeface="Arial" panose="020B0604020202020204" pitchFamily="34" charset="0"/>
              </a:rPr>
              <a:t> – WMO Coordination Mechanism</a:t>
            </a:r>
          </a:p>
          <a:p>
            <a:pPr lvl="1"/>
            <a:endParaRPr lang="en-CH">
              <a:effectLst/>
              <a:latin typeface="Verdana" panose="020B0604030504040204" pitchFamily="34" charset="0"/>
              <a:ea typeface="Arial" panose="020B0604020202020204" pitchFamily="34" charset="0"/>
              <a:cs typeface="Arial" panose="020B0604020202020204" pitchFamily="34" charset="0"/>
            </a:endParaRPr>
          </a:p>
          <a:p>
            <a:pPr marL="742950" lvl="1" indent="-285750">
              <a:buFont typeface="Courier New" panose="02070309020205020404" pitchFamily="49" charset="0"/>
              <a:buChar char="o"/>
            </a:pPr>
            <a:r>
              <a:rPr lang="en-GB" u="none" strike="noStrike">
                <a:solidFill>
                  <a:srgbClr val="0000FF"/>
                </a:solidFill>
                <a:effectLst/>
                <a:latin typeface="Verdana" panose="020B0604030504040204" pitchFamily="34" charset="0"/>
                <a:ea typeface="Arial" panose="020B0604020202020204" pitchFamily="34" charset="0"/>
                <a:cs typeface="Arial" panose="020B0604020202020204" pitchFamily="34" charset="0"/>
                <a:hlinkClick r:id="rId4"/>
              </a:rPr>
              <a:t>Recommendation 5.6(5) (SERCOM-2)</a:t>
            </a:r>
            <a:r>
              <a:rPr lang="en-GB">
                <a:effectLst/>
                <a:latin typeface="Verdana" panose="020B0604030504040204" pitchFamily="34" charset="0"/>
                <a:ea typeface="Arial" panose="020B0604020202020204" pitchFamily="34" charset="0"/>
                <a:cs typeface="Arial" panose="020B0604020202020204" pitchFamily="34" charset="0"/>
              </a:rPr>
              <a:t> – WMO Coordination Plan with annexes</a:t>
            </a:r>
          </a:p>
          <a:p>
            <a:pPr marL="742950" lvl="1" indent="-285750">
              <a:buFont typeface="Courier New" panose="02070309020205020404" pitchFamily="49" charset="0"/>
              <a:buChar char="o"/>
            </a:pPr>
            <a:endParaRPr lang="en-GB">
              <a:latin typeface="Verdana" panose="020B0604030504040204" pitchFamily="34" charset="0"/>
              <a:ea typeface="Arial" panose="020B0604020202020204" pitchFamily="34" charset="0"/>
              <a:cs typeface="Arial" panose="020B0604020202020204" pitchFamily="34" charset="0"/>
            </a:endParaRPr>
          </a:p>
          <a:p>
            <a:pPr marL="742950" lvl="1" indent="-285750">
              <a:buFont typeface="Courier New" panose="02070309020205020404" pitchFamily="49" charset="0"/>
              <a:buChar char="o"/>
            </a:pPr>
            <a:r>
              <a:rPr lang="en-GB">
                <a:latin typeface="Verdana" panose="020B0604030504040204" pitchFamily="34" charset="0"/>
                <a:ea typeface="Arial" panose="020B0604020202020204" pitchFamily="34" charset="0"/>
                <a:cs typeface="Arial" panose="020B0604020202020204" pitchFamily="34" charset="0"/>
              </a:rPr>
              <a:t>Increasing demand for climate information / expert advice / data</a:t>
            </a:r>
          </a:p>
          <a:p>
            <a:pPr marL="742950" lvl="1" indent="-285750">
              <a:buFont typeface="Courier New" panose="02070309020205020404" pitchFamily="49" charset="0"/>
              <a:buChar char="o"/>
            </a:pPr>
            <a:endParaRPr lang="en-GB">
              <a:effectLst/>
              <a:latin typeface="Verdana" panose="020B0604030504040204" pitchFamily="34" charset="0"/>
              <a:ea typeface="Arial" panose="020B0604020202020204" pitchFamily="34" charset="0"/>
              <a:cs typeface="Arial" panose="020B0604020202020204" pitchFamily="34" charset="0"/>
            </a:endParaRPr>
          </a:p>
          <a:p>
            <a:pPr marL="742950" lvl="1" indent="-285750">
              <a:buFont typeface="Courier New" panose="02070309020205020404" pitchFamily="49" charset="0"/>
              <a:buChar char="o"/>
            </a:pPr>
            <a:r>
              <a:rPr lang="en-GB">
                <a:latin typeface="Verdana" panose="020B0604030504040204" pitchFamily="34" charset="0"/>
                <a:ea typeface="Verdana" panose="020B0604030504040204" pitchFamily="34" charset="0"/>
              </a:rPr>
              <a:t>Continuing need for WMO to support the work of our UN Humanitarian Partners</a:t>
            </a:r>
          </a:p>
          <a:p>
            <a:pPr marL="742950" lvl="1" indent="-285750">
              <a:buFont typeface="Courier New" panose="02070309020205020404" pitchFamily="49" charset="0"/>
              <a:buChar char="o"/>
            </a:pPr>
            <a:endParaRPr lang="en-GB">
              <a:effectLst/>
              <a:latin typeface="Verdana" panose="020B0604030504040204" pitchFamily="34" charset="0"/>
              <a:ea typeface="Verdana" panose="020B0604030504040204" pitchFamily="34" charset="0"/>
              <a:cs typeface="Arial" panose="020B0604020202020204" pitchFamily="34" charset="0"/>
            </a:endParaRPr>
          </a:p>
          <a:p>
            <a:pPr lvl="1"/>
            <a:r>
              <a:rPr lang="en-GB" sz="1400" b="1">
                <a:latin typeface="Verdana" panose="020B0604030504040204" pitchFamily="34" charset="0"/>
                <a:ea typeface="Verdana" panose="020B0604030504040204" pitchFamily="34" charset="0"/>
                <a:cs typeface="Arial" panose="020B0604020202020204" pitchFamily="34" charset="0"/>
              </a:rPr>
              <a:t>Also noting</a:t>
            </a:r>
            <a:r>
              <a:rPr lang="en-GB" sz="1400">
                <a:latin typeface="Verdana" panose="020B0604030504040204" pitchFamily="34" charset="0"/>
                <a:ea typeface="Verdana" panose="020B0604030504040204" pitchFamily="34" charset="0"/>
                <a:cs typeface="Arial" panose="020B0604020202020204" pitchFamily="34" charset="0"/>
              </a:rPr>
              <a:t>: </a:t>
            </a:r>
            <a:r>
              <a:rPr lang="en-GB" sz="1400">
                <a:effectLst/>
                <a:latin typeface="Verdana" panose="020B0604030504040204" pitchFamily="34" charset="0"/>
                <a:ea typeface="Times New Roman" panose="02020603050405020304" pitchFamily="18" charset="0"/>
                <a:cs typeface="Arial" panose="020B0604020202020204" pitchFamily="34" charset="0"/>
              </a:rPr>
              <a:t>Additional recommendations made during SERCOM-2 (17–20 October 2022, Agenda Item 5.6) as noted in the </a:t>
            </a:r>
            <a:r>
              <a:rPr lang="en-GB" sz="1400" b="1">
                <a:effectLst/>
                <a:latin typeface="Verdana" panose="020B0604030504040204" pitchFamily="34" charset="0"/>
                <a:ea typeface="Times New Roman" panose="02020603050405020304" pitchFamily="18" charset="0"/>
                <a:cs typeface="Arial" panose="020B0604020202020204" pitchFamily="34" charset="0"/>
              </a:rPr>
              <a:t>Decides section </a:t>
            </a:r>
            <a:r>
              <a:rPr lang="en-GB" sz="1400">
                <a:effectLst/>
                <a:latin typeface="Verdana" panose="020B0604030504040204" pitchFamily="34" charset="0"/>
                <a:ea typeface="Times New Roman" panose="02020603050405020304" pitchFamily="18" charset="0"/>
                <a:cs typeface="Arial" panose="020B0604020202020204" pitchFamily="34" charset="0"/>
              </a:rPr>
              <a:t>of the draft recommendation (5.6(5)/1 (SERCOM-2)), which are addressed in Annex B to Draft Resolution EC-76/Doc. 3.1(13),</a:t>
            </a:r>
            <a:endParaRPr lang="en-GB" sz="1400">
              <a:effectLst/>
              <a:latin typeface="Verdana" panose="020B0604030504040204" pitchFamily="34" charset="0"/>
              <a:ea typeface="Arial" panose="020B0604020202020204" pitchFamily="34" charset="0"/>
              <a:cs typeface="Arial" panose="020B0604020202020204" pitchFamily="34" charset="0"/>
            </a:endParaRPr>
          </a:p>
          <a:p>
            <a:pPr lvl="1"/>
            <a:endParaRPr lang="en-CH">
              <a:effectLst/>
              <a:latin typeface="Verdana" panose="020B060403050404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2438334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9C3110-E71D-5C91-3430-BCFD412336A2}"/>
              </a:ext>
            </a:extLst>
          </p:cNvPr>
          <p:cNvPicPr>
            <a:picLocks noChangeAspect="1"/>
          </p:cNvPicPr>
          <p:nvPr/>
        </p:nvPicPr>
        <p:blipFill>
          <a:blip r:embed="rId2"/>
          <a:stretch>
            <a:fillRect/>
          </a:stretch>
        </p:blipFill>
        <p:spPr>
          <a:xfrm>
            <a:off x="1702807" y="1587514"/>
            <a:ext cx="5316173" cy="3529890"/>
          </a:xfrm>
          <a:prstGeom prst="rect">
            <a:avLst/>
          </a:prstGeom>
        </p:spPr>
      </p:pic>
      <p:sp>
        <p:nvSpPr>
          <p:cNvPr id="4" name="TextBox 3">
            <a:extLst>
              <a:ext uri="{FF2B5EF4-FFF2-40B4-BE49-F238E27FC236}">
                <a16:creationId xmlns:a16="http://schemas.microsoft.com/office/drawing/2014/main" id="{D5C0EAFF-580E-AB0C-120C-FB0D2C7F4379}"/>
              </a:ext>
            </a:extLst>
          </p:cNvPr>
          <p:cNvSpPr txBox="1"/>
          <p:nvPr/>
        </p:nvSpPr>
        <p:spPr>
          <a:xfrm>
            <a:off x="338633" y="483218"/>
            <a:ext cx="8938726" cy="954107"/>
          </a:xfrm>
          <a:prstGeom prst="rect">
            <a:avLst/>
          </a:prstGeom>
          <a:noFill/>
        </p:spPr>
        <p:txBody>
          <a:bodyPr wrap="square">
            <a:spAutoFit/>
          </a:bodyPr>
          <a:lstStyle/>
          <a:p>
            <a:r>
              <a:rPr lang="en-GB" sz="1400">
                <a:effectLst/>
                <a:latin typeface="Verdana" panose="020B0604030504040204" pitchFamily="34" charset="0"/>
                <a:ea typeface="Arial" panose="020B0604020202020204" pitchFamily="34" charset="0"/>
                <a:cs typeface="Arial" panose="020B0604020202020204" pitchFamily="34" charset="0"/>
              </a:rPr>
              <a:t>WCM will adhere to the terms of reference for </a:t>
            </a:r>
            <a:r>
              <a:rPr lang="en-GB" sz="1400" b="1">
                <a:effectLst/>
                <a:latin typeface="Verdana" panose="020B0604030504040204" pitchFamily="34" charset="0"/>
                <a:ea typeface="Arial" panose="020B0604020202020204" pitchFamily="34" charset="0"/>
                <a:cs typeface="Arial" panose="020B0604020202020204" pitchFamily="34" charset="0"/>
              </a:rPr>
              <a:t>UN Humanitarian interventions </a:t>
            </a:r>
            <a:r>
              <a:rPr lang="en-GB" sz="1400">
                <a:effectLst/>
                <a:latin typeface="Verdana" panose="020B0604030504040204" pitchFamily="34" charset="0"/>
                <a:ea typeface="Arial" panose="020B0604020202020204" pitchFamily="34" charset="0"/>
                <a:cs typeface="Arial" panose="020B0604020202020204" pitchFamily="34" charset="0"/>
              </a:rPr>
              <a:t>which are defined under </a:t>
            </a:r>
            <a:r>
              <a:rPr lang="en-GB" sz="1400" b="1">
                <a:effectLst/>
                <a:latin typeface="Verdana" panose="020B0604030504040204" pitchFamily="34" charset="0"/>
                <a:ea typeface="Arial" panose="020B0604020202020204" pitchFamily="34" charset="0"/>
                <a:cs typeface="Arial" panose="020B0604020202020204" pitchFamily="34" charset="0"/>
              </a:rPr>
              <a:t>UN resolution 46/182</a:t>
            </a:r>
            <a:r>
              <a:rPr lang="en-GB" sz="1400">
                <a:effectLst/>
                <a:latin typeface="Verdana" panose="020B0604030504040204" pitchFamily="34" charset="0"/>
                <a:ea typeface="Arial" panose="020B0604020202020204" pitchFamily="34" charset="0"/>
                <a:cs typeface="Arial" panose="020B0604020202020204" pitchFamily="34" charset="0"/>
              </a:rPr>
              <a:t>, </a:t>
            </a:r>
            <a:r>
              <a:rPr lang="en-GB" sz="1400" b="1">
                <a:effectLst/>
                <a:latin typeface="Verdana" panose="020B0604030504040204" pitchFamily="34" charset="0"/>
                <a:ea typeface="Arial" panose="020B0604020202020204" pitchFamily="34" charset="0"/>
                <a:cs typeface="Arial" panose="020B0604020202020204" pitchFamily="34" charset="0"/>
              </a:rPr>
              <a:t>through the agreed Terms of Reference of the UN Inter Agency Standing Committee</a:t>
            </a:r>
            <a:r>
              <a:rPr lang="en-GB" sz="1400">
                <a:effectLst/>
                <a:latin typeface="Verdana" panose="020B0604030504040204" pitchFamily="34" charset="0"/>
                <a:ea typeface="Arial" panose="020B0604020202020204" pitchFamily="34" charset="0"/>
                <a:cs typeface="Arial" panose="020B0604020202020204" pitchFamily="34" charset="0"/>
              </a:rPr>
              <a:t> (IASC) which is the principal UN humanitarian response and coordination body, </a:t>
            </a:r>
            <a:r>
              <a:rPr lang="en-GB" sz="1400" b="1">
                <a:effectLst/>
                <a:latin typeface="Verdana" panose="020B0604030504040204" pitchFamily="34" charset="0"/>
                <a:ea typeface="Arial" panose="020B0604020202020204" pitchFamily="34" charset="0"/>
                <a:cs typeface="Arial" panose="020B0604020202020204" pitchFamily="34" charset="0"/>
              </a:rPr>
              <a:t>or as defined under specific UN Security Council mandates</a:t>
            </a:r>
            <a:endParaRPr lang="en-GB" sz="1400" b="1"/>
          </a:p>
        </p:txBody>
      </p:sp>
      <p:sp>
        <p:nvSpPr>
          <p:cNvPr id="5" name="TextBox 4">
            <a:extLst>
              <a:ext uri="{FF2B5EF4-FFF2-40B4-BE49-F238E27FC236}">
                <a16:creationId xmlns:a16="http://schemas.microsoft.com/office/drawing/2014/main" id="{77542161-4A3F-F203-07E3-D8A2402F3268}"/>
              </a:ext>
            </a:extLst>
          </p:cNvPr>
          <p:cNvSpPr txBox="1"/>
          <p:nvPr/>
        </p:nvSpPr>
        <p:spPr>
          <a:xfrm>
            <a:off x="3619111" y="5045896"/>
            <a:ext cx="1110304" cy="369332"/>
          </a:xfrm>
          <a:prstGeom prst="rect">
            <a:avLst/>
          </a:prstGeom>
          <a:noFill/>
        </p:spPr>
        <p:txBody>
          <a:bodyPr wrap="none" rtlCol="0">
            <a:spAutoFit/>
          </a:bodyPr>
          <a:lstStyle/>
          <a:p>
            <a:r>
              <a:rPr lang="en-GB" b="1"/>
              <a:t>The WCM</a:t>
            </a:r>
          </a:p>
        </p:txBody>
      </p:sp>
      <p:sp>
        <p:nvSpPr>
          <p:cNvPr id="10" name="TextBox 9">
            <a:extLst>
              <a:ext uri="{FF2B5EF4-FFF2-40B4-BE49-F238E27FC236}">
                <a16:creationId xmlns:a16="http://schemas.microsoft.com/office/drawing/2014/main" id="{CA6D4C95-85AA-B87C-A058-B6D225A9DE8C}"/>
              </a:ext>
            </a:extLst>
          </p:cNvPr>
          <p:cNvSpPr txBox="1"/>
          <p:nvPr/>
        </p:nvSpPr>
        <p:spPr>
          <a:xfrm>
            <a:off x="338633" y="5502830"/>
            <a:ext cx="8676780" cy="646331"/>
          </a:xfrm>
          <a:prstGeom prst="rect">
            <a:avLst/>
          </a:prstGeom>
          <a:noFill/>
        </p:spPr>
        <p:txBody>
          <a:bodyPr wrap="square" rtlCol="0">
            <a:spAutoFit/>
          </a:bodyPr>
          <a:lstStyle/>
          <a:p>
            <a:pPr algn="ctr"/>
            <a:r>
              <a:rPr lang="en-GB"/>
              <a:t>Approval requested to fully develop WCM alongside the Implementation of the appropriate governance mechanisms</a:t>
            </a:r>
          </a:p>
        </p:txBody>
      </p:sp>
    </p:spTree>
    <p:extLst>
      <p:ext uri="{BB962C8B-B14F-4D97-AF65-F5344CB8AC3E}">
        <p14:creationId xmlns:p14="http://schemas.microsoft.com/office/powerpoint/2010/main" val="82390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mo2016_powerpoint_standard_v2-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216000" cy="6912000"/>
          </a:xfrm>
          <a:prstGeom prst="rect">
            <a:avLst/>
          </a:prstGeom>
        </p:spPr>
      </p:pic>
      <p:sp>
        <p:nvSpPr>
          <p:cNvPr id="5" name="Title 1"/>
          <p:cNvSpPr txBox="1">
            <a:spLocks/>
          </p:cNvSpPr>
          <p:nvPr/>
        </p:nvSpPr>
        <p:spPr>
          <a:xfrm>
            <a:off x="457200" y="193028"/>
            <a:ext cx="8229600" cy="184081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CH" sz="4800">
                <a:solidFill>
                  <a:srgbClr val="000090"/>
                </a:solidFill>
              </a:rPr>
              <a:t>S</a:t>
            </a:r>
            <a:r>
              <a:rPr lang="en-US" sz="4800" err="1">
                <a:solidFill>
                  <a:srgbClr val="000090"/>
                </a:solidFill>
              </a:rPr>
              <a:t>eventy</a:t>
            </a:r>
            <a:r>
              <a:rPr lang="en-US" sz="4800">
                <a:solidFill>
                  <a:srgbClr val="000090"/>
                </a:solidFill>
              </a:rPr>
              <a:t>-sixth session of the Executive Council (EC-76)</a:t>
            </a:r>
          </a:p>
        </p:txBody>
      </p:sp>
      <p:sp>
        <p:nvSpPr>
          <p:cNvPr id="3" name="TextBox 2">
            <a:extLst>
              <a:ext uri="{FF2B5EF4-FFF2-40B4-BE49-F238E27FC236}">
                <a16:creationId xmlns:a16="http://schemas.microsoft.com/office/drawing/2014/main" id="{902F4936-CE67-AECB-9622-E8E7E1714D92}"/>
              </a:ext>
            </a:extLst>
          </p:cNvPr>
          <p:cNvSpPr txBox="1"/>
          <p:nvPr/>
        </p:nvSpPr>
        <p:spPr>
          <a:xfrm>
            <a:off x="1520615" y="3077648"/>
            <a:ext cx="6174769" cy="2062103"/>
          </a:xfrm>
          <a:prstGeom prst="rect">
            <a:avLst/>
          </a:prstGeom>
          <a:noFill/>
        </p:spPr>
        <p:txBody>
          <a:bodyPr wrap="square" rtlCol="0">
            <a:spAutoFit/>
          </a:bodyPr>
          <a:lstStyle/>
          <a:p>
            <a:pPr algn="ctr"/>
            <a:r>
              <a:rPr lang="en-US" sz="3200" b="1" dirty="0">
                <a:solidFill>
                  <a:srgbClr val="FF0000"/>
                </a:solidFill>
              </a:rPr>
              <a:t>EC-76/Doc. 3.1(</a:t>
            </a:r>
            <a:r>
              <a:rPr lang="en-CH" sz="3200" b="1" dirty="0">
                <a:solidFill>
                  <a:srgbClr val="FF0000"/>
                </a:solidFill>
              </a:rPr>
              <a:t>14</a:t>
            </a:r>
            <a:r>
              <a:rPr lang="en-US" sz="3200" b="1" dirty="0">
                <a:solidFill>
                  <a:srgbClr val="FF0000"/>
                </a:solidFill>
              </a:rPr>
              <a:t>)</a:t>
            </a:r>
            <a:br>
              <a:rPr lang="en-CH" sz="3200" b="1" dirty="0"/>
            </a:br>
            <a:r>
              <a:rPr lang="en-US" sz="3200" b="1" dirty="0"/>
              <a:t>Multi-Hazard Early Warning Services Interoperable Environment</a:t>
            </a:r>
            <a:endParaRPr lang="fr-CH" sz="3200" dirty="0">
              <a:solidFill>
                <a:srgbClr val="C00000"/>
              </a:solidFill>
            </a:endParaRPr>
          </a:p>
        </p:txBody>
      </p:sp>
      <p:sp>
        <p:nvSpPr>
          <p:cNvPr id="4" name="TextBox 3">
            <a:extLst>
              <a:ext uri="{FF2B5EF4-FFF2-40B4-BE49-F238E27FC236}">
                <a16:creationId xmlns:a16="http://schemas.microsoft.com/office/drawing/2014/main" id="{28BD2E7F-EBAE-DA38-5C12-A79DDDCD918D}"/>
              </a:ext>
            </a:extLst>
          </p:cNvPr>
          <p:cNvSpPr txBox="1"/>
          <p:nvPr/>
        </p:nvSpPr>
        <p:spPr>
          <a:xfrm>
            <a:off x="4808305" y="5425710"/>
            <a:ext cx="4078841" cy="400110"/>
          </a:xfrm>
          <a:prstGeom prst="rect">
            <a:avLst/>
          </a:prstGeom>
          <a:noFill/>
        </p:spPr>
        <p:txBody>
          <a:bodyPr wrap="square" rtlCol="0">
            <a:spAutoFit/>
          </a:bodyPr>
          <a:lstStyle/>
          <a:p>
            <a:r>
              <a:rPr lang="en-CH" sz="2000" i="1" dirty="0"/>
              <a:t>Geneva, </a:t>
            </a:r>
            <a:r>
              <a:rPr lang="en-US" sz="2000" i="1" dirty="0"/>
              <a:t>27 February </a:t>
            </a:r>
            <a:r>
              <a:rPr lang="en-CH" sz="2000" i="1" dirty="0"/>
              <a:t>–</a:t>
            </a:r>
            <a:r>
              <a:rPr lang="en-US" sz="2000" i="1" dirty="0"/>
              <a:t> 3 March 2023</a:t>
            </a:r>
            <a:endParaRPr lang="fr-CH" sz="2000" i="1" dirty="0"/>
          </a:p>
        </p:txBody>
      </p:sp>
    </p:spTree>
    <p:extLst>
      <p:ext uri="{BB962C8B-B14F-4D97-AF65-F5344CB8AC3E}">
        <p14:creationId xmlns:p14="http://schemas.microsoft.com/office/powerpoint/2010/main" val="31800831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mo2016_powerpoint_standard_v2-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51694"/>
            <a:ext cx="1988820" cy="1714500"/>
          </a:xfrm>
          <a:prstGeom prst="rect">
            <a:avLst/>
          </a:prstGeom>
        </p:spPr>
      </p:pic>
      <p:sp>
        <p:nvSpPr>
          <p:cNvPr id="5" name="Title 4"/>
          <p:cNvSpPr>
            <a:spLocks noGrp="1"/>
          </p:cNvSpPr>
          <p:nvPr>
            <p:ph type="title"/>
          </p:nvPr>
        </p:nvSpPr>
        <p:spPr>
          <a:xfrm>
            <a:off x="36980" y="47719"/>
            <a:ext cx="9103657" cy="680758"/>
          </a:xfrm>
        </p:spPr>
        <p:txBody>
          <a:bodyPr>
            <a:noAutofit/>
          </a:bodyPr>
          <a:lstStyle/>
          <a:p>
            <a:r>
              <a:rPr lang="en-US" sz="2200" b="1">
                <a:cs typeface="Calibri"/>
              </a:rPr>
              <a:t>EC-76 - Doc 3.1(14)/1 (EC-76)</a:t>
            </a:r>
          </a:p>
          <a:p>
            <a:r>
              <a:rPr lang="en-US" sz="2200" b="1">
                <a:cs typeface="Calibri"/>
              </a:rPr>
              <a:t>Multi-Hazard Early Warning Services Interoperable Environment</a:t>
            </a:r>
          </a:p>
        </p:txBody>
      </p:sp>
      <p:sp>
        <p:nvSpPr>
          <p:cNvPr id="7" name="Content Placeholder 6"/>
          <p:cNvSpPr>
            <a:spLocks noGrp="1"/>
          </p:cNvSpPr>
          <p:nvPr>
            <p:ph sz="half" idx="2"/>
          </p:nvPr>
        </p:nvSpPr>
        <p:spPr>
          <a:xfrm>
            <a:off x="95812" y="729317"/>
            <a:ext cx="8965171" cy="2320832"/>
          </a:xfrm>
        </p:spPr>
        <p:txBody>
          <a:bodyPr vert="horz" lIns="91440" tIns="45720" rIns="91440" bIns="45720" rtlCol="0" anchor="t">
            <a:noAutofit/>
          </a:bodyPr>
          <a:lstStyle/>
          <a:p>
            <a:pPr marL="285750" indent="-285750">
              <a:buFont typeface="Wingdings"/>
              <a:buChar char="Ø"/>
            </a:pPr>
            <a:r>
              <a:rPr lang="en-US" sz="1600">
                <a:ea typeface="+mn-lt"/>
                <a:cs typeface="+mn-lt"/>
              </a:rPr>
              <a:t>The Concept Note on Multi-Hazard Early Warning Services Interoperable Environment (CN-MIE) Framework has been developed in response to:</a:t>
            </a:r>
            <a:endParaRPr lang="en-US" sz="1600">
              <a:cs typeface="Calibri"/>
            </a:endParaRPr>
          </a:p>
          <a:p>
            <a:pPr marL="571500" indent="-285750"/>
            <a:r>
              <a:rPr lang="en-US" sz="1600">
                <a:ea typeface="+mn-lt"/>
                <a:cs typeface="+mn-lt"/>
                <a:hlinkClick r:id="rId3"/>
              </a:rPr>
              <a:t>Resolution 15 (Cg-18)</a:t>
            </a:r>
            <a:r>
              <a:rPr lang="en-US" sz="1600">
                <a:ea typeface="+mn-lt"/>
                <a:cs typeface="+mn-lt"/>
              </a:rPr>
              <a:t> − Strengthening Multi-Hazard Early Warning Services in areas prone to all flooding types and severe weather</a:t>
            </a:r>
          </a:p>
          <a:p>
            <a:pPr marL="285750" indent="-285750">
              <a:buFont typeface="Wingdings"/>
              <a:buChar char="Ø"/>
            </a:pPr>
            <a:r>
              <a:rPr lang="en-US" sz="1600">
                <a:ea typeface="+mn-lt"/>
                <a:cs typeface="+mn-lt"/>
              </a:rPr>
              <a:t>The concept note includes following five sections:</a:t>
            </a:r>
          </a:p>
          <a:p>
            <a:pPr marL="285750" indent="0">
              <a:buNone/>
            </a:pPr>
            <a:r>
              <a:rPr lang="en-US" sz="1400" b="1">
                <a:cs typeface="Calibri"/>
              </a:rPr>
              <a:t>1)   Purpose </a:t>
            </a:r>
          </a:p>
          <a:p>
            <a:pPr marL="285750" indent="0">
              <a:buNone/>
            </a:pPr>
            <a:r>
              <a:rPr lang="en-US" sz="1400">
                <a:cs typeface="Calibri"/>
              </a:rPr>
              <a:t>(interoperability and integration of early warning initiatives, </a:t>
            </a:r>
            <a:r>
              <a:rPr lang="en-US" sz="1400" err="1">
                <a:cs typeface="Calibri"/>
              </a:rPr>
              <a:t>programmes</a:t>
            </a:r>
            <a:r>
              <a:rPr lang="en-US" sz="1400">
                <a:cs typeface="Calibri"/>
              </a:rPr>
              <a:t>, and activities as feasible into a coordinated and sustainable, multi-hazard interoperable environment, to enhance the capacities of national institutions involved in MHEWS with support from the regional level collaboration and coordination)</a:t>
            </a:r>
            <a:r>
              <a:rPr lang="en-US" sz="1400" b="1">
                <a:cs typeface="Calibri"/>
              </a:rPr>
              <a:t> </a:t>
            </a:r>
            <a:endParaRPr lang="en-US"/>
          </a:p>
          <a:p>
            <a:pPr marL="457200" indent="-171450"/>
            <a:endParaRPr lang="en-US" sz="1400">
              <a:cs typeface="Calibri"/>
            </a:endParaRPr>
          </a:p>
          <a:p>
            <a:pPr marL="285750" indent="-285750">
              <a:buFont typeface="Wingdings"/>
              <a:buChar char="Ø"/>
            </a:pPr>
            <a:endParaRPr lang="en-US" sz="1600">
              <a:cs typeface="Calibri"/>
            </a:endParaRPr>
          </a:p>
        </p:txBody>
      </p:sp>
      <p:pic>
        <p:nvPicPr>
          <p:cNvPr id="3" name="Picture 3" descr="Diagram&#10;&#10;Description automatically generated">
            <a:extLst>
              <a:ext uri="{FF2B5EF4-FFF2-40B4-BE49-F238E27FC236}">
                <a16:creationId xmlns:a16="http://schemas.microsoft.com/office/drawing/2014/main" id="{1DCDBB20-6F19-CE63-3407-33A7E083FFF3}"/>
              </a:ext>
            </a:extLst>
          </p:cNvPr>
          <p:cNvPicPr>
            <a:picLocks noChangeAspect="1"/>
          </p:cNvPicPr>
          <p:nvPr/>
        </p:nvPicPr>
        <p:blipFill>
          <a:blip r:embed="rId4"/>
          <a:stretch>
            <a:fillRect/>
          </a:stretch>
        </p:blipFill>
        <p:spPr>
          <a:xfrm>
            <a:off x="3023907" y="3010169"/>
            <a:ext cx="5802407" cy="3804420"/>
          </a:xfrm>
          <a:prstGeom prst="rect">
            <a:avLst/>
          </a:prstGeom>
        </p:spPr>
      </p:pic>
      <p:sp>
        <p:nvSpPr>
          <p:cNvPr id="4" name="TextBox 3">
            <a:extLst>
              <a:ext uri="{FF2B5EF4-FFF2-40B4-BE49-F238E27FC236}">
                <a16:creationId xmlns:a16="http://schemas.microsoft.com/office/drawing/2014/main" id="{D81D141B-D8EF-3D6C-9CBE-804913B92388}"/>
              </a:ext>
            </a:extLst>
          </p:cNvPr>
          <p:cNvSpPr txBox="1"/>
          <p:nvPr/>
        </p:nvSpPr>
        <p:spPr>
          <a:xfrm>
            <a:off x="376519" y="3250829"/>
            <a:ext cx="2684370" cy="25237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cs typeface="Arial"/>
              </a:rPr>
              <a:t>2)   Background - Scope of Work, rationale, strategic vision and objective </a:t>
            </a:r>
            <a:endParaRPr lang="en-US" sz="1400">
              <a:cs typeface="Calibri"/>
            </a:endParaRPr>
          </a:p>
          <a:p>
            <a:r>
              <a:rPr lang="en-US" sz="1400">
                <a:cs typeface="Arial"/>
              </a:rPr>
              <a:t>(WMO 2030 Vision and the Strategic Operating Plan, EW4A. </a:t>
            </a:r>
            <a:endParaRPr lang="en-US" sz="1400">
              <a:cs typeface="Calibri"/>
            </a:endParaRPr>
          </a:p>
          <a:p>
            <a:r>
              <a:rPr lang="en-US" sz="1400">
                <a:cs typeface="Arial"/>
              </a:rPr>
              <a:t>By 2027, interoperability allows for the reliable and predictable transport of MHEWS-related data, metadata, and information across existing and future system boundaries)</a:t>
            </a:r>
            <a:r>
              <a:rPr lang="en-US" sz="1600">
                <a:cs typeface="Arial"/>
              </a:rPr>
              <a:t> </a:t>
            </a:r>
            <a:r>
              <a:rPr lang="en-US">
                <a:cs typeface="Arial"/>
              </a:rPr>
              <a:t>​</a:t>
            </a:r>
            <a:endParaRPr lang="en-US">
              <a:cs typeface="Calibri"/>
            </a:endParaRPr>
          </a:p>
        </p:txBody>
      </p:sp>
    </p:spTree>
    <p:extLst>
      <p:ext uri="{BB962C8B-B14F-4D97-AF65-F5344CB8AC3E}">
        <p14:creationId xmlns:p14="http://schemas.microsoft.com/office/powerpoint/2010/main" val="1260595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mo2016_powerpoint_standard_v2-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51694"/>
            <a:ext cx="1988820" cy="1714500"/>
          </a:xfrm>
          <a:prstGeom prst="rect">
            <a:avLst/>
          </a:prstGeom>
        </p:spPr>
      </p:pic>
      <p:sp>
        <p:nvSpPr>
          <p:cNvPr id="5" name="Title 4"/>
          <p:cNvSpPr>
            <a:spLocks noGrp="1"/>
          </p:cNvSpPr>
          <p:nvPr>
            <p:ph type="title"/>
          </p:nvPr>
        </p:nvSpPr>
        <p:spPr>
          <a:xfrm>
            <a:off x="20171" y="-2707"/>
            <a:ext cx="9103657" cy="680758"/>
          </a:xfrm>
        </p:spPr>
        <p:txBody>
          <a:bodyPr>
            <a:noAutofit/>
          </a:bodyPr>
          <a:lstStyle/>
          <a:p>
            <a:r>
              <a:rPr lang="en-US" sz="2200" b="1">
                <a:cs typeface="Calibri"/>
              </a:rPr>
              <a:t>EC-76 - Doc 3.1(14)/1 (EC-76)</a:t>
            </a:r>
          </a:p>
          <a:p>
            <a:r>
              <a:rPr lang="en-US" sz="2200" b="1">
                <a:cs typeface="Calibri"/>
              </a:rPr>
              <a:t>Multi-Hazard Early Warning Services Interoperable Environment</a:t>
            </a:r>
          </a:p>
        </p:txBody>
      </p:sp>
      <p:sp>
        <p:nvSpPr>
          <p:cNvPr id="7" name="Content Placeholder 6"/>
          <p:cNvSpPr>
            <a:spLocks noGrp="1"/>
          </p:cNvSpPr>
          <p:nvPr>
            <p:ph sz="half" idx="2"/>
          </p:nvPr>
        </p:nvSpPr>
        <p:spPr>
          <a:xfrm>
            <a:off x="70599" y="620060"/>
            <a:ext cx="9007193" cy="6086008"/>
          </a:xfrm>
        </p:spPr>
        <p:txBody>
          <a:bodyPr vert="horz" lIns="91440" tIns="45720" rIns="91440" bIns="45720" rtlCol="0" anchor="t">
            <a:noAutofit/>
          </a:bodyPr>
          <a:lstStyle/>
          <a:p>
            <a:pPr marL="457200" indent="0">
              <a:buNone/>
            </a:pPr>
            <a:r>
              <a:rPr lang="en-US" sz="1400" b="1">
                <a:cs typeface="Calibri"/>
              </a:rPr>
              <a:t>3)   National and local requirements and capabilities in the context of MIE </a:t>
            </a:r>
            <a:endParaRPr lang="en-US"/>
          </a:p>
          <a:p>
            <a:pPr marL="457200" indent="0">
              <a:buNone/>
            </a:pPr>
            <a:r>
              <a:rPr lang="en-US" sz="1400">
                <a:cs typeface="Calibri"/>
              </a:rPr>
              <a:t>(EWS are the purview of national and local governments, although system operation and guidance delivery may be regional or global. Countries, based on their needs and realities, should adapt the MIE into the design of the national MHEWS implementation. That includes three main aspects, namely institutional/ governance, technical (data, tools and technology) and staff aspects (requirements of manpower, competencies and capacity building) </a:t>
            </a:r>
            <a:endParaRPr lang="en-US"/>
          </a:p>
          <a:p>
            <a:pPr marL="457200" indent="0">
              <a:buNone/>
            </a:pPr>
            <a:r>
              <a:rPr lang="en-US" sz="1400" b="1">
                <a:cs typeface="Calibri"/>
              </a:rPr>
              <a:t>4)   Regional requirements and capabilities to support national and local early warning services </a:t>
            </a:r>
          </a:p>
          <a:p>
            <a:pPr marL="457200" indent="0">
              <a:buNone/>
            </a:pPr>
            <a:r>
              <a:rPr lang="en-US" sz="1400">
                <a:cs typeface="Calibri"/>
              </a:rPr>
              <a:t>(This mainly include the roles and responsibilities of the regional </a:t>
            </a:r>
            <a:r>
              <a:rPr lang="en-US" sz="1400" err="1">
                <a:cs typeface="Calibri"/>
              </a:rPr>
              <a:t>centres</a:t>
            </a:r>
            <a:r>
              <a:rPr lang="en-US" sz="1400">
                <a:cs typeface="Calibri"/>
              </a:rPr>
              <a:t>. Two primary roles include (1) operational support to national level work, in data and product supply, and (2) Competencies, training and outreach)</a:t>
            </a:r>
            <a:endParaRPr lang="en-US"/>
          </a:p>
          <a:p>
            <a:pPr marL="457200" indent="0">
              <a:buNone/>
            </a:pPr>
            <a:r>
              <a:rPr lang="en-US" sz="1400" b="1">
                <a:cs typeface="Calibri"/>
              </a:rPr>
              <a:t>5)   Implementation and Next Steps </a:t>
            </a:r>
          </a:p>
          <a:p>
            <a:pPr marL="457200" indent="0">
              <a:buNone/>
            </a:pPr>
            <a:r>
              <a:rPr lang="en-US" sz="1400">
                <a:cs typeface="Calibri"/>
              </a:rPr>
              <a:t>(It highlights that MIE will not start from scratch. A number of countries are already covered by two or more of the  FFGS, SWFP and TCP activities. Several countries, in different WMO Regional Associations, have implemented MHEWS incorporating all FFGS/SWFP/CIFI/ TCP activity areas. As a next step, development of implementation plan has been proposed in the concept note. It should include measures and activities that reply to gaps and needs as provided by analysis above targeting (1) institutional, (2) technical and technological, and (3) staff aspects.)</a:t>
            </a:r>
            <a:endParaRPr lang="en-US"/>
          </a:p>
          <a:p>
            <a:pPr marL="285750" indent="-285750">
              <a:buFont typeface="Wingdings"/>
              <a:buChar char="Ø"/>
            </a:pPr>
            <a:r>
              <a:rPr lang="en-US" sz="1600">
                <a:cs typeface="Calibri"/>
              </a:rPr>
              <a:t>The governance mechanism for the MIE framework has been proposed as part of the Doc 4(2)/1 (EC-76) UN Early Warnings for All Initiative Follow-Up. ET-EWS will serve under the direction of SERCOM/SC-DRR, and its </a:t>
            </a:r>
            <a:r>
              <a:rPr lang="en-US" sz="1600" err="1">
                <a:cs typeface="Calibri"/>
              </a:rPr>
              <a:t>ToR</a:t>
            </a:r>
            <a:r>
              <a:rPr lang="en-US" sz="1600">
                <a:cs typeface="Calibri"/>
              </a:rPr>
              <a:t> includes, among others, to build on existing, and develop new guidance and supportive frameworks, where necessary, to cover gaps in hazards not currently addressed and extend the coverage of existing WMO Infrastructures including RSMCs, leveraging outcomes from the previous activities of the ET-MIE and ET-GMAS including but not limited to MIE Framework and GMAS implementation plan </a:t>
            </a:r>
          </a:p>
          <a:p>
            <a:pPr>
              <a:buFont typeface="Wingdings"/>
              <a:buChar char="Ø"/>
            </a:pPr>
            <a:r>
              <a:rPr lang="en-US" sz="1600" b="1">
                <a:cs typeface="Calibri"/>
              </a:rPr>
              <a:t>Expected Action: </a:t>
            </a:r>
            <a:r>
              <a:rPr lang="en-US" sz="1600">
                <a:cs typeface="Calibri"/>
              </a:rPr>
              <a:t>Review the draft concept note on MIE and adopt Resolution 3.1(14)/1 (EC-76) along with its annex (Concept note on MIE)</a:t>
            </a:r>
          </a:p>
          <a:p>
            <a:pPr marL="285750" indent="-285750">
              <a:buFont typeface="Wingdings"/>
              <a:buChar char="Ø"/>
            </a:pPr>
            <a:endParaRPr lang="en-US" sz="1600" b="1">
              <a:cs typeface="Calibri"/>
            </a:endParaRPr>
          </a:p>
          <a:p>
            <a:pPr marL="285750" indent="-285750">
              <a:buFont typeface="Wingdings"/>
              <a:buChar char="Ø"/>
            </a:pPr>
            <a:endParaRPr lang="en-US" sz="1600">
              <a:cs typeface="Calibri"/>
            </a:endParaRPr>
          </a:p>
        </p:txBody>
      </p:sp>
    </p:spTree>
    <p:extLst>
      <p:ext uri="{BB962C8B-B14F-4D97-AF65-F5344CB8AC3E}">
        <p14:creationId xmlns:p14="http://schemas.microsoft.com/office/powerpoint/2010/main" val="7552810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mo2016_powerpoint_standard_v2-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216000" cy="6912000"/>
          </a:xfrm>
          <a:prstGeom prst="rect">
            <a:avLst/>
          </a:prstGeom>
        </p:spPr>
      </p:pic>
      <p:sp>
        <p:nvSpPr>
          <p:cNvPr id="5" name="Title 1"/>
          <p:cNvSpPr txBox="1">
            <a:spLocks/>
          </p:cNvSpPr>
          <p:nvPr/>
        </p:nvSpPr>
        <p:spPr>
          <a:xfrm>
            <a:off x="457200" y="193028"/>
            <a:ext cx="8229600" cy="184081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CH" sz="4800">
                <a:solidFill>
                  <a:srgbClr val="000090"/>
                </a:solidFill>
              </a:rPr>
              <a:t>S</a:t>
            </a:r>
            <a:r>
              <a:rPr lang="en-US" sz="4800" err="1">
                <a:solidFill>
                  <a:srgbClr val="000090"/>
                </a:solidFill>
              </a:rPr>
              <a:t>eventy</a:t>
            </a:r>
            <a:r>
              <a:rPr lang="en-US" sz="4800">
                <a:solidFill>
                  <a:srgbClr val="000090"/>
                </a:solidFill>
              </a:rPr>
              <a:t>-sixth session of the Executive Council (EC-76)</a:t>
            </a:r>
          </a:p>
        </p:txBody>
      </p:sp>
      <p:sp>
        <p:nvSpPr>
          <p:cNvPr id="3" name="TextBox 2">
            <a:extLst>
              <a:ext uri="{FF2B5EF4-FFF2-40B4-BE49-F238E27FC236}">
                <a16:creationId xmlns:a16="http://schemas.microsoft.com/office/drawing/2014/main" id="{902F4936-CE67-AECB-9622-E8E7E1714D92}"/>
              </a:ext>
            </a:extLst>
          </p:cNvPr>
          <p:cNvSpPr txBox="1"/>
          <p:nvPr/>
        </p:nvSpPr>
        <p:spPr>
          <a:xfrm>
            <a:off x="1520615" y="3077648"/>
            <a:ext cx="6174769" cy="1077218"/>
          </a:xfrm>
          <a:prstGeom prst="rect">
            <a:avLst/>
          </a:prstGeom>
          <a:noFill/>
        </p:spPr>
        <p:txBody>
          <a:bodyPr wrap="square" rtlCol="0">
            <a:spAutoFit/>
          </a:bodyPr>
          <a:lstStyle/>
          <a:p>
            <a:pPr algn="ctr"/>
            <a:r>
              <a:rPr lang="en-US" sz="3200" b="1" dirty="0">
                <a:solidFill>
                  <a:srgbClr val="FF0000"/>
                </a:solidFill>
              </a:rPr>
              <a:t>EC-76/Doc. 3.1(</a:t>
            </a:r>
            <a:r>
              <a:rPr lang="en-CH" sz="3200" b="1" dirty="0">
                <a:solidFill>
                  <a:srgbClr val="FF0000"/>
                </a:solidFill>
              </a:rPr>
              <a:t>17</a:t>
            </a:r>
            <a:r>
              <a:rPr lang="en-US" sz="3200" b="1" dirty="0">
                <a:solidFill>
                  <a:srgbClr val="FF0000"/>
                </a:solidFill>
              </a:rPr>
              <a:t>)</a:t>
            </a:r>
            <a:br>
              <a:rPr lang="en-CH" sz="3200" b="1" dirty="0"/>
            </a:br>
            <a:r>
              <a:rPr lang="en-US" sz="3200" b="1" dirty="0"/>
              <a:t>Cost Options Investigation</a:t>
            </a:r>
            <a:endParaRPr lang="fr-CH" sz="3200" dirty="0">
              <a:solidFill>
                <a:srgbClr val="C00000"/>
              </a:solidFill>
            </a:endParaRPr>
          </a:p>
        </p:txBody>
      </p:sp>
      <p:sp>
        <p:nvSpPr>
          <p:cNvPr id="4" name="TextBox 3">
            <a:extLst>
              <a:ext uri="{FF2B5EF4-FFF2-40B4-BE49-F238E27FC236}">
                <a16:creationId xmlns:a16="http://schemas.microsoft.com/office/drawing/2014/main" id="{28BD2E7F-EBAE-DA38-5C12-A79DDDCD918D}"/>
              </a:ext>
            </a:extLst>
          </p:cNvPr>
          <p:cNvSpPr txBox="1"/>
          <p:nvPr/>
        </p:nvSpPr>
        <p:spPr>
          <a:xfrm>
            <a:off x="4808305" y="5425710"/>
            <a:ext cx="4078841" cy="400110"/>
          </a:xfrm>
          <a:prstGeom prst="rect">
            <a:avLst/>
          </a:prstGeom>
          <a:noFill/>
        </p:spPr>
        <p:txBody>
          <a:bodyPr wrap="square" rtlCol="0">
            <a:spAutoFit/>
          </a:bodyPr>
          <a:lstStyle/>
          <a:p>
            <a:r>
              <a:rPr lang="en-CH" sz="2000" i="1" dirty="0"/>
              <a:t>Geneva, </a:t>
            </a:r>
            <a:r>
              <a:rPr lang="en-US" sz="2000" i="1" dirty="0"/>
              <a:t>27 February </a:t>
            </a:r>
            <a:r>
              <a:rPr lang="en-CH" sz="2000" i="1" dirty="0"/>
              <a:t>–</a:t>
            </a:r>
            <a:r>
              <a:rPr lang="en-US" sz="2000" i="1" dirty="0"/>
              <a:t> 3 March 2023</a:t>
            </a:r>
            <a:endParaRPr lang="fr-CH" sz="2000" i="1" dirty="0"/>
          </a:p>
        </p:txBody>
      </p:sp>
    </p:spTree>
    <p:extLst>
      <p:ext uri="{BB962C8B-B14F-4D97-AF65-F5344CB8AC3E}">
        <p14:creationId xmlns:p14="http://schemas.microsoft.com/office/powerpoint/2010/main" val="4766407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EA301-BC70-7EB0-73FB-42FDD4C7D752}"/>
              </a:ext>
            </a:extLst>
          </p:cNvPr>
          <p:cNvSpPr>
            <a:spLocks noGrp="1"/>
          </p:cNvSpPr>
          <p:nvPr>
            <p:ph type="title"/>
          </p:nvPr>
        </p:nvSpPr>
        <p:spPr/>
        <p:txBody>
          <a:bodyPr>
            <a:normAutofit fontScale="90000"/>
          </a:bodyPr>
          <a:lstStyle/>
          <a:p>
            <a:r>
              <a:rPr lang="en-US" sz="4400"/>
              <a:t>COST OPTIONS INVESTIGATION</a:t>
            </a:r>
            <a:br>
              <a:rPr lang="en-US"/>
            </a:br>
            <a:r>
              <a:rPr lang="en-US"/>
              <a:t> </a:t>
            </a:r>
            <a:r>
              <a:rPr lang="en-US" sz="4400">
                <a:hlinkClick r:id="rId2">
                  <a:extLst>
                    <a:ext uri="{A12FA001-AC4F-418D-AE19-62706E023703}">
                      <ahyp:hlinkClr xmlns:ahyp="http://schemas.microsoft.com/office/drawing/2018/hyperlinkcolor" val="tx"/>
                    </a:ext>
                  </a:extLst>
                </a:hlinkClick>
              </a:rPr>
              <a:t>(EC-76/Doc. 3.1(17))</a:t>
            </a:r>
            <a:endParaRPr lang="en-US" sz="4400"/>
          </a:p>
        </p:txBody>
      </p:sp>
      <p:sp>
        <p:nvSpPr>
          <p:cNvPr id="6" name="Content Placeholder 5">
            <a:extLst>
              <a:ext uri="{FF2B5EF4-FFF2-40B4-BE49-F238E27FC236}">
                <a16:creationId xmlns:a16="http://schemas.microsoft.com/office/drawing/2014/main" id="{10047F79-DA89-91EE-6C07-FCDCA266FC4F}"/>
              </a:ext>
            </a:extLst>
          </p:cNvPr>
          <p:cNvSpPr>
            <a:spLocks noGrp="1"/>
          </p:cNvSpPr>
          <p:nvPr>
            <p:ph sz="quarter" idx="4"/>
          </p:nvPr>
        </p:nvSpPr>
        <p:spPr>
          <a:xfrm>
            <a:off x="457700" y="1095412"/>
            <a:ext cx="8382578" cy="5119140"/>
          </a:xfrm>
        </p:spPr>
        <p:txBody>
          <a:bodyPr vert="horz" lIns="91440" tIns="45720" rIns="91440" bIns="45720" rtlCol="0" anchor="t">
            <a:normAutofit fontScale="92500"/>
          </a:bodyPr>
          <a:lstStyle/>
          <a:p>
            <a:pPr marL="0" indent="0">
              <a:lnSpc>
                <a:spcPct val="150000"/>
              </a:lnSpc>
              <a:spcBef>
                <a:spcPts val="200"/>
              </a:spcBef>
              <a:buNone/>
            </a:pPr>
            <a:endParaRPr lang="en-US" sz="2600">
              <a:latin typeface="Arial"/>
              <a:cs typeface="Calibri"/>
            </a:endParaRPr>
          </a:p>
          <a:p>
            <a:pPr>
              <a:lnSpc>
                <a:spcPct val="150000"/>
              </a:lnSpc>
              <a:spcBef>
                <a:spcPts val="200"/>
              </a:spcBef>
            </a:pPr>
            <a:r>
              <a:rPr lang="en-US" sz="2600">
                <a:latin typeface="Arial"/>
                <a:cs typeface="Calibri"/>
              </a:rPr>
              <a:t>This Document presents the recommendations deduced from the Cost Options Investigation related to marine services;</a:t>
            </a:r>
          </a:p>
          <a:p>
            <a:pPr>
              <a:lnSpc>
                <a:spcPct val="150000"/>
              </a:lnSpc>
              <a:spcBef>
                <a:spcPts val="200"/>
              </a:spcBef>
            </a:pPr>
            <a:r>
              <a:rPr lang="en-US" sz="2600">
                <a:latin typeface="Arial"/>
                <a:cs typeface="Calibri"/>
              </a:rPr>
              <a:t>Recommendations were reported to SERCOM2 by SC-MMO (</a:t>
            </a:r>
            <a:r>
              <a:rPr lang="en-GB" sz="2600">
                <a:latin typeface="Arial"/>
                <a:cs typeface="Calibri"/>
                <a:hlinkClick r:id="rId3">
                  <a:extLst>
                    <a:ext uri="{A12FA001-AC4F-418D-AE19-62706E023703}">
                      <ahyp:hlinkClr xmlns:ahyp="http://schemas.microsoft.com/office/drawing/2018/hyperlinkcolor" val="tx"/>
                    </a:ext>
                  </a:extLst>
                </a:hlinkClick>
              </a:rPr>
              <a:t>Recommendation 5.8(2)/1</a:t>
            </a:r>
            <a:r>
              <a:rPr lang="en-GB" sz="2600">
                <a:latin typeface="Arial"/>
                <a:cs typeface="Calibri"/>
              </a:rPr>
              <a:t> (SERCOM-2))</a:t>
            </a:r>
            <a:r>
              <a:rPr lang="en-US" sz="2600">
                <a:latin typeface="Arial"/>
                <a:cs typeface="Calibri"/>
              </a:rPr>
              <a:t>;</a:t>
            </a:r>
          </a:p>
          <a:p>
            <a:pPr>
              <a:lnSpc>
                <a:spcPct val="150000"/>
              </a:lnSpc>
              <a:spcBef>
                <a:spcPts val="200"/>
              </a:spcBef>
            </a:pPr>
            <a:r>
              <a:rPr lang="en-US" sz="2600">
                <a:latin typeface="Arial"/>
                <a:cs typeface="Calibri"/>
              </a:rPr>
              <a:t>SERCOM-2 endorsed the recommendations;</a:t>
            </a:r>
          </a:p>
          <a:p>
            <a:pPr>
              <a:lnSpc>
                <a:spcPct val="150000"/>
              </a:lnSpc>
              <a:spcBef>
                <a:spcPts val="200"/>
              </a:spcBef>
            </a:pPr>
            <a:r>
              <a:rPr lang="en-US" sz="2600">
                <a:latin typeface="Arial"/>
                <a:cs typeface="Calibri"/>
              </a:rPr>
              <a:t>The Cost Options Investigation report is provided as </a:t>
            </a:r>
            <a:r>
              <a:rPr lang="en-US" sz="2600">
                <a:latin typeface="Arial"/>
                <a:cs typeface="Calibri"/>
                <a:hlinkClick r:id="rId4">
                  <a:extLst>
                    <a:ext uri="{A12FA001-AC4F-418D-AE19-62706E023703}">
                      <ahyp:hlinkClr xmlns:ahyp="http://schemas.microsoft.com/office/drawing/2018/hyperlinkcolor" val="tx"/>
                    </a:ext>
                  </a:extLst>
                </a:hlinkClick>
              </a:rPr>
              <a:t>EC-76/INF. 3.1(17)</a:t>
            </a:r>
            <a:endParaRPr lang="en-US" sz="2600">
              <a:latin typeface="Arial"/>
              <a:cs typeface="Calibri"/>
            </a:endParaRPr>
          </a:p>
        </p:txBody>
      </p:sp>
    </p:spTree>
    <p:extLst>
      <p:ext uri="{BB962C8B-B14F-4D97-AF65-F5344CB8AC3E}">
        <p14:creationId xmlns:p14="http://schemas.microsoft.com/office/powerpoint/2010/main" val="24221708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634542"/>
            <a:ext cx="8134350" cy="1048208"/>
          </a:xfrm>
        </p:spPr>
        <p:txBody>
          <a:bodyPr>
            <a:noAutofit/>
          </a:bodyPr>
          <a:lstStyle/>
          <a:p>
            <a:r>
              <a:rPr lang="en-US" sz="4800">
                <a:cs typeface="Arial"/>
              </a:rPr>
              <a:t>Recommendation </a:t>
            </a:r>
            <a:br>
              <a:rPr lang="en-US" sz="4800">
                <a:cs typeface="Arial"/>
              </a:rPr>
            </a:br>
            <a:r>
              <a:rPr lang="en-US" sz="4800">
                <a:cs typeface="Arial"/>
                <a:hlinkClick r:id="rId2">
                  <a:extLst>
                    <a:ext uri="{A12FA001-AC4F-418D-AE19-62706E023703}">
                      <ahyp:hlinkClr xmlns:ahyp="http://schemas.microsoft.com/office/drawing/2018/hyperlinkcolor" val="tx"/>
                    </a:ext>
                  </a:extLst>
                </a:hlinkClick>
              </a:rPr>
              <a:t>(EC-76/Doc. 3.1(17))</a:t>
            </a:r>
            <a:endParaRPr lang="en-US" sz="4800">
              <a:cs typeface="Arial"/>
            </a:endParaRPr>
          </a:p>
        </p:txBody>
      </p:sp>
      <p:sp>
        <p:nvSpPr>
          <p:cNvPr id="7" name="Content Placeholder 6"/>
          <p:cNvSpPr>
            <a:spLocks noGrp="1"/>
          </p:cNvSpPr>
          <p:nvPr>
            <p:ph sz="half" idx="2"/>
          </p:nvPr>
        </p:nvSpPr>
        <p:spPr>
          <a:xfrm>
            <a:off x="334247" y="2443229"/>
            <a:ext cx="8537559" cy="3184341"/>
          </a:xfrm>
        </p:spPr>
        <p:txBody>
          <a:bodyPr vert="horz" lIns="68580" tIns="34290" rIns="68580" bIns="34290" rtlCol="0" anchor="t">
            <a:normAutofit/>
          </a:bodyPr>
          <a:lstStyle/>
          <a:p>
            <a:pPr marL="0" indent="0" algn="ctr">
              <a:buNone/>
            </a:pPr>
            <a:r>
              <a:rPr lang="en-US" sz="2800">
                <a:latin typeface="Arial"/>
                <a:ea typeface="Verdana"/>
                <a:cs typeface="+mn-lt"/>
              </a:rPr>
              <a:t>Recommends to the Congress to consider the recommendations resulting from the investigation as articulated in the annex to the present recommendation.</a:t>
            </a:r>
          </a:p>
          <a:p>
            <a:pPr marL="0" indent="0" algn="ctr">
              <a:buNone/>
            </a:pPr>
            <a:endParaRPr lang="en-US">
              <a:latin typeface="Arial"/>
              <a:cs typeface="Calibri"/>
            </a:endParaRPr>
          </a:p>
          <a:p>
            <a:pPr marL="0" indent="0" algn="ctr">
              <a:buNone/>
            </a:pPr>
            <a:endParaRPr lang="en-US" sz="2250">
              <a:latin typeface="Arial"/>
              <a:ea typeface="+mn-lt"/>
              <a:cs typeface="+mn-lt"/>
            </a:endParaRPr>
          </a:p>
          <a:p>
            <a:pPr marL="0" indent="0" algn="ctr">
              <a:buNone/>
            </a:pPr>
            <a:endParaRPr lang="en-US" sz="2250">
              <a:latin typeface="Arial"/>
              <a:ea typeface="+mn-lt"/>
              <a:cs typeface="+mn-lt"/>
            </a:endParaRPr>
          </a:p>
          <a:p>
            <a:pPr marL="0" indent="0" algn="ctr">
              <a:buNone/>
            </a:pPr>
            <a:endParaRPr lang="en-US" sz="2250">
              <a:latin typeface="Arial"/>
              <a:ea typeface="+mn-lt"/>
              <a:cs typeface="+mn-lt"/>
            </a:endParaRPr>
          </a:p>
          <a:p>
            <a:pPr marL="0" indent="0" algn="ctr">
              <a:buNone/>
            </a:pPr>
            <a:endParaRPr lang="en-US" sz="2250">
              <a:latin typeface="Arial"/>
              <a:ea typeface="+mn-lt"/>
              <a:cs typeface="+mn-lt"/>
            </a:endParaRPr>
          </a:p>
        </p:txBody>
      </p:sp>
    </p:spTree>
    <p:extLst>
      <p:ext uri="{BB962C8B-B14F-4D97-AF65-F5344CB8AC3E}">
        <p14:creationId xmlns:p14="http://schemas.microsoft.com/office/powerpoint/2010/main" val="17869663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mo2016_powerpoint_standard_v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txBox="1">
            <a:spLocks/>
          </p:cNvSpPr>
          <p:nvPr/>
        </p:nvSpPr>
        <p:spPr>
          <a:xfrm>
            <a:off x="457200" y="2002370"/>
            <a:ext cx="8229600" cy="184081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00">
                <a:solidFill>
                  <a:srgbClr val="000090"/>
                </a:solidFill>
              </a:rPr>
              <a:t>Thank you</a:t>
            </a:r>
          </a:p>
          <a:p>
            <a:r>
              <a:rPr lang="en-US" sz="4800">
                <a:solidFill>
                  <a:srgbClr val="000090"/>
                </a:solidFill>
              </a:rPr>
              <a:t>Merci</a:t>
            </a:r>
          </a:p>
        </p:txBody>
      </p:sp>
    </p:spTree>
    <p:extLst>
      <p:ext uri="{BB962C8B-B14F-4D97-AF65-F5344CB8AC3E}">
        <p14:creationId xmlns:p14="http://schemas.microsoft.com/office/powerpoint/2010/main" val="380228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mo2016_powerpoint_standard_v2-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216000" cy="6912000"/>
          </a:xfrm>
          <a:prstGeom prst="rect">
            <a:avLst/>
          </a:prstGeom>
        </p:spPr>
      </p:pic>
      <p:sp>
        <p:nvSpPr>
          <p:cNvPr id="5" name="Title 1"/>
          <p:cNvSpPr txBox="1">
            <a:spLocks/>
          </p:cNvSpPr>
          <p:nvPr/>
        </p:nvSpPr>
        <p:spPr>
          <a:xfrm>
            <a:off x="457200" y="193028"/>
            <a:ext cx="8229600" cy="184081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CH" sz="4800">
                <a:solidFill>
                  <a:srgbClr val="000090"/>
                </a:solidFill>
              </a:rPr>
              <a:t>S</a:t>
            </a:r>
            <a:r>
              <a:rPr lang="en-US" sz="4800" err="1">
                <a:solidFill>
                  <a:srgbClr val="000090"/>
                </a:solidFill>
              </a:rPr>
              <a:t>eventy</a:t>
            </a:r>
            <a:r>
              <a:rPr lang="en-US" sz="4800">
                <a:solidFill>
                  <a:srgbClr val="000090"/>
                </a:solidFill>
              </a:rPr>
              <a:t>-sixth session of the Executive Council (EC-76)</a:t>
            </a:r>
          </a:p>
        </p:txBody>
      </p:sp>
      <p:sp>
        <p:nvSpPr>
          <p:cNvPr id="3" name="TextBox 2">
            <a:extLst>
              <a:ext uri="{FF2B5EF4-FFF2-40B4-BE49-F238E27FC236}">
                <a16:creationId xmlns:a16="http://schemas.microsoft.com/office/drawing/2014/main" id="{902F4936-CE67-AECB-9622-E8E7E1714D92}"/>
              </a:ext>
            </a:extLst>
          </p:cNvPr>
          <p:cNvSpPr txBox="1"/>
          <p:nvPr/>
        </p:nvSpPr>
        <p:spPr>
          <a:xfrm>
            <a:off x="1484615" y="2452503"/>
            <a:ext cx="7202185" cy="2554545"/>
          </a:xfrm>
          <a:prstGeom prst="rect">
            <a:avLst/>
          </a:prstGeom>
          <a:noFill/>
        </p:spPr>
        <p:txBody>
          <a:bodyPr wrap="square" rtlCol="0">
            <a:spAutoFit/>
          </a:bodyPr>
          <a:lstStyle/>
          <a:p>
            <a:pPr algn="ctr"/>
            <a:r>
              <a:rPr lang="en-US" sz="3200" b="1" dirty="0">
                <a:solidFill>
                  <a:srgbClr val="FF0000"/>
                </a:solidFill>
              </a:rPr>
              <a:t>EC-76/Doc. 3.1(</a:t>
            </a:r>
            <a:r>
              <a:rPr lang="en-CH" sz="3200" b="1" dirty="0">
                <a:solidFill>
                  <a:srgbClr val="FF0000"/>
                </a:solidFill>
              </a:rPr>
              <a:t>3</a:t>
            </a:r>
            <a:r>
              <a:rPr lang="en-US" sz="3200" b="1" dirty="0">
                <a:solidFill>
                  <a:srgbClr val="FF0000"/>
                </a:solidFill>
              </a:rPr>
              <a:t>)</a:t>
            </a:r>
            <a:br>
              <a:rPr lang="en-CH" sz="3200" b="1" dirty="0"/>
            </a:br>
            <a:r>
              <a:rPr lang="en-US" sz="3200" b="1" dirty="0"/>
              <a:t>Review of BIP-M and BIP-MT (Part VI and Appendix A of Vol. I) </a:t>
            </a:r>
          </a:p>
          <a:p>
            <a:pPr algn="ctr"/>
            <a:r>
              <a:rPr lang="en-US" sz="3200" b="1" dirty="0"/>
              <a:t>of the Technical Regulations (WMO-No.49)</a:t>
            </a:r>
          </a:p>
        </p:txBody>
      </p:sp>
      <p:sp>
        <p:nvSpPr>
          <p:cNvPr id="4" name="TextBox 3">
            <a:extLst>
              <a:ext uri="{FF2B5EF4-FFF2-40B4-BE49-F238E27FC236}">
                <a16:creationId xmlns:a16="http://schemas.microsoft.com/office/drawing/2014/main" id="{28BD2E7F-EBAE-DA38-5C12-A79DDDCD918D}"/>
              </a:ext>
            </a:extLst>
          </p:cNvPr>
          <p:cNvSpPr txBox="1"/>
          <p:nvPr/>
        </p:nvSpPr>
        <p:spPr>
          <a:xfrm>
            <a:off x="4808305" y="5425710"/>
            <a:ext cx="4078841" cy="400110"/>
          </a:xfrm>
          <a:prstGeom prst="rect">
            <a:avLst/>
          </a:prstGeom>
          <a:noFill/>
        </p:spPr>
        <p:txBody>
          <a:bodyPr wrap="square" rtlCol="0">
            <a:spAutoFit/>
          </a:bodyPr>
          <a:lstStyle/>
          <a:p>
            <a:r>
              <a:rPr lang="en-CH" sz="2000" i="1" dirty="0"/>
              <a:t>Geneva, </a:t>
            </a:r>
            <a:r>
              <a:rPr lang="en-US" sz="2000" i="1" dirty="0"/>
              <a:t>27 February </a:t>
            </a:r>
            <a:r>
              <a:rPr lang="en-CH" sz="2000" i="1" dirty="0"/>
              <a:t>–</a:t>
            </a:r>
            <a:r>
              <a:rPr lang="en-US" sz="2000" i="1" dirty="0"/>
              <a:t> 3 March 2023</a:t>
            </a:r>
            <a:endParaRPr lang="fr-CH" sz="2000" i="1" dirty="0"/>
          </a:p>
        </p:txBody>
      </p:sp>
    </p:spTree>
    <p:extLst>
      <p:ext uri="{BB962C8B-B14F-4D97-AF65-F5344CB8AC3E}">
        <p14:creationId xmlns:p14="http://schemas.microsoft.com/office/powerpoint/2010/main" val="40414582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D6497-1036-BAB8-6AC9-172E0B5DFA28}"/>
              </a:ext>
            </a:extLst>
          </p:cNvPr>
          <p:cNvSpPr>
            <a:spLocks noGrp="1"/>
          </p:cNvSpPr>
          <p:nvPr>
            <p:ph type="title"/>
          </p:nvPr>
        </p:nvSpPr>
        <p:spPr>
          <a:xfrm>
            <a:off x="457200" y="56206"/>
            <a:ext cx="8229600" cy="857250"/>
          </a:xfrm>
        </p:spPr>
        <p:txBody>
          <a:bodyPr>
            <a:noAutofit/>
          </a:bodyPr>
          <a:lstStyle/>
          <a:p>
            <a:r>
              <a:rPr lang="en-US">
                <a:latin typeface="Arial"/>
                <a:cs typeface="Calibri"/>
              </a:rPr>
              <a:t>Background</a:t>
            </a:r>
            <a:endParaRPr lang="en-US">
              <a:latin typeface="Arial"/>
            </a:endParaRPr>
          </a:p>
        </p:txBody>
      </p:sp>
      <p:sp>
        <p:nvSpPr>
          <p:cNvPr id="3" name="Content Placeholder 2">
            <a:extLst>
              <a:ext uri="{FF2B5EF4-FFF2-40B4-BE49-F238E27FC236}">
                <a16:creationId xmlns:a16="http://schemas.microsoft.com/office/drawing/2014/main" id="{7DCAC29C-212E-F5F4-E5EC-124003D87A15}"/>
              </a:ext>
            </a:extLst>
          </p:cNvPr>
          <p:cNvSpPr>
            <a:spLocks noGrp="1"/>
          </p:cNvSpPr>
          <p:nvPr>
            <p:ph idx="1"/>
          </p:nvPr>
        </p:nvSpPr>
        <p:spPr>
          <a:xfrm>
            <a:off x="457200" y="1427558"/>
            <a:ext cx="8440153" cy="4528074"/>
          </a:xfrm>
        </p:spPr>
        <p:txBody>
          <a:bodyPr vert="horz" lIns="68580" tIns="34290" rIns="68580" bIns="34290" rtlCol="0" anchor="t">
            <a:noAutofit/>
          </a:bodyPr>
          <a:lstStyle/>
          <a:p>
            <a:r>
              <a:rPr lang="en-US" sz="2000">
                <a:latin typeface="Verdana" panose="020B0604030504040204" pitchFamily="34" charset="0"/>
                <a:ea typeface="Verdana" panose="020B0604030504040204" pitchFamily="34" charset="0"/>
                <a:cs typeface="+mn-lt"/>
              </a:rPr>
              <a:t>Cg-17 (general summary paragraph 3.1.132) requested co-president of JCOMM and WMO Secretary-General, in consultation with the IMO, to consider cost recovery processes for marine services;</a:t>
            </a:r>
          </a:p>
          <a:p>
            <a:pPr marL="0" indent="0">
              <a:buNone/>
            </a:pPr>
            <a:endParaRPr lang="en-US" sz="2000">
              <a:latin typeface="Verdana" panose="020B0604030504040204" pitchFamily="34" charset="0"/>
              <a:ea typeface="Verdana" panose="020B0604030504040204" pitchFamily="34" charset="0"/>
              <a:cs typeface="+mn-lt"/>
            </a:endParaRPr>
          </a:p>
          <a:p>
            <a:r>
              <a:rPr lang="en-US" sz="2000">
                <a:latin typeface="Verdana" panose="020B0604030504040204" pitchFamily="34" charset="0"/>
                <a:ea typeface="Verdana" panose="020B0604030504040204" pitchFamily="34" charset="0"/>
                <a:cs typeface="+mn-lt"/>
              </a:rPr>
              <a:t>At Cg-18 Resolution 30 (Cg-18 Resolution 30) was adopted -  further investigation was required together with the provision of advice to Members, on cost option models that could be considered;</a:t>
            </a:r>
          </a:p>
          <a:p>
            <a:pPr marL="0" indent="0">
              <a:buNone/>
            </a:pPr>
            <a:endParaRPr lang="en-US" sz="2000">
              <a:latin typeface="Verdana" panose="020B0604030504040204" pitchFamily="34" charset="0"/>
              <a:ea typeface="Verdana" panose="020B0604030504040204" pitchFamily="34" charset="0"/>
              <a:cs typeface="+mn-lt"/>
            </a:endParaRPr>
          </a:p>
          <a:p>
            <a:r>
              <a:rPr lang="en-US" sz="2000">
                <a:latin typeface="Verdana" panose="020B0604030504040204" pitchFamily="34" charset="0"/>
                <a:ea typeface="Verdana" panose="020B0604030504040204" pitchFamily="34" charset="0"/>
                <a:cs typeface="+mn-lt"/>
              </a:rPr>
              <a:t>Congress requested consultations with relevant bodies, including IMO, and subsequent report to the EC with recommendations to be presented for consideration at Cg-19.</a:t>
            </a:r>
            <a:endParaRPr lang="en-US" sz="2000">
              <a:latin typeface="Verdana" panose="020B0604030504040204" pitchFamily="34" charset="0"/>
              <a:ea typeface="Verdana" panose="020B0604030504040204" pitchFamily="34" charset="0"/>
              <a:cs typeface="Calibri"/>
            </a:endParaRPr>
          </a:p>
          <a:p>
            <a:endParaRPr lang="en-US" sz="1500">
              <a:latin typeface="Arial"/>
              <a:cs typeface="Calibri"/>
            </a:endParaRPr>
          </a:p>
        </p:txBody>
      </p:sp>
    </p:spTree>
    <p:extLst>
      <p:ext uri="{BB962C8B-B14F-4D97-AF65-F5344CB8AC3E}">
        <p14:creationId xmlns:p14="http://schemas.microsoft.com/office/powerpoint/2010/main" val="30970653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05131"/>
            <a:ext cx="8229600" cy="479822"/>
          </a:xfrm>
        </p:spPr>
        <p:txBody>
          <a:bodyPr>
            <a:noAutofit/>
          </a:bodyPr>
          <a:lstStyle/>
          <a:p>
            <a:r>
              <a:rPr lang="en-US" sz="5400">
                <a:latin typeface="Arial"/>
                <a:cs typeface="Arial"/>
              </a:rPr>
              <a:t>Process</a:t>
            </a:r>
            <a:endParaRPr lang="en-US" sz="5400">
              <a:latin typeface="Arial" panose="020B0604020202020204" pitchFamily="34" charset="0"/>
              <a:cs typeface="Arial" panose="020B0604020202020204" pitchFamily="34" charset="0"/>
            </a:endParaRPr>
          </a:p>
        </p:txBody>
      </p:sp>
      <p:sp>
        <p:nvSpPr>
          <p:cNvPr id="7" name="Content Placeholder 6"/>
          <p:cNvSpPr>
            <a:spLocks noGrp="1"/>
          </p:cNvSpPr>
          <p:nvPr>
            <p:ph sz="half" idx="2"/>
          </p:nvPr>
        </p:nvSpPr>
        <p:spPr>
          <a:xfrm>
            <a:off x="776678" y="1648562"/>
            <a:ext cx="8078563" cy="3693221"/>
          </a:xfrm>
        </p:spPr>
        <p:txBody>
          <a:bodyPr vert="horz" lIns="68580" tIns="34290" rIns="68580" bIns="34290" rtlCol="0" anchor="t">
            <a:normAutofit fontScale="77500" lnSpcReduction="20000"/>
          </a:bodyPr>
          <a:lstStyle/>
          <a:p>
            <a:r>
              <a:rPr lang="en-US" sz="1900">
                <a:latin typeface="Verdana" panose="020B0604030504040204" pitchFamily="34" charset="0"/>
                <a:ea typeface="Verdana" panose="020B0604030504040204" pitchFamily="34" charset="0"/>
                <a:cs typeface="Arial"/>
              </a:rPr>
              <a:t>Total of 28 interviews conducted between march and June 2022;</a:t>
            </a:r>
          </a:p>
          <a:p>
            <a:endParaRPr lang="en-US" sz="1900">
              <a:latin typeface="Verdana" panose="020B0604030504040204" pitchFamily="34" charset="0"/>
              <a:ea typeface="Verdana" panose="020B0604030504040204" pitchFamily="34" charset="0"/>
              <a:cs typeface="Arial"/>
            </a:endParaRPr>
          </a:p>
          <a:p>
            <a:r>
              <a:rPr lang="en-US" sz="1900">
                <a:latin typeface="Verdana" panose="020B0604030504040204" pitchFamily="34" charset="0"/>
                <a:ea typeface="Verdana" panose="020B0604030504040204" pitchFamily="34" charset="0"/>
                <a:cs typeface="Arial"/>
              </a:rPr>
              <a:t>Breakdown:</a:t>
            </a:r>
          </a:p>
          <a:p>
            <a:pPr marL="0" indent="0">
              <a:buNone/>
            </a:pPr>
            <a:endParaRPr lang="en-US" sz="1900">
              <a:latin typeface="Verdana" panose="020B0604030504040204" pitchFamily="34" charset="0"/>
              <a:ea typeface="Verdana" panose="020B0604030504040204" pitchFamily="34" charset="0"/>
              <a:cs typeface="Arial"/>
            </a:endParaRPr>
          </a:p>
          <a:p>
            <a:pPr lvl="1"/>
            <a:r>
              <a:rPr lang="en-US" sz="1900">
                <a:latin typeface="Verdana" panose="020B0604030504040204" pitchFamily="34" charset="0"/>
                <a:ea typeface="Verdana" panose="020B0604030504040204" pitchFamily="34" charset="0"/>
                <a:cs typeface="Arial"/>
              </a:rPr>
              <a:t>24 coastal states, of which 10 were METAREA Coordinators</a:t>
            </a:r>
          </a:p>
          <a:p>
            <a:pPr lvl="1"/>
            <a:r>
              <a:rPr lang="en-US" sz="1900">
                <a:latin typeface="Verdana" panose="020B0604030504040204" pitchFamily="34" charset="0"/>
                <a:ea typeface="Verdana" panose="020B0604030504040204" pitchFamily="34" charset="0"/>
                <a:cs typeface="Arial"/>
              </a:rPr>
              <a:t>2 IGOs</a:t>
            </a:r>
          </a:p>
          <a:p>
            <a:pPr lvl="1"/>
            <a:r>
              <a:rPr lang="en-US" sz="1900">
                <a:latin typeface="Verdana" panose="020B0604030504040204" pitchFamily="34" charset="0"/>
                <a:ea typeface="Verdana" panose="020B0604030504040204" pitchFamily="34" charset="0"/>
                <a:cs typeface="Arial"/>
              </a:rPr>
              <a:t>2 industry stakeholder organizations</a:t>
            </a:r>
          </a:p>
          <a:p>
            <a:pPr marL="342900" lvl="1" indent="0">
              <a:buNone/>
            </a:pPr>
            <a:endParaRPr lang="en-US" sz="1900">
              <a:latin typeface="Verdana" panose="020B0604030504040204" pitchFamily="34" charset="0"/>
              <a:ea typeface="Verdana" panose="020B0604030504040204" pitchFamily="34" charset="0"/>
              <a:cs typeface="Arial"/>
            </a:endParaRPr>
          </a:p>
          <a:p>
            <a:r>
              <a:rPr lang="en-US" sz="1900">
                <a:latin typeface="Verdana" panose="020B0604030504040204" pitchFamily="34" charset="0"/>
                <a:ea typeface="Verdana" panose="020B0604030504040204" pitchFamily="34" charset="0"/>
                <a:cs typeface="Arial"/>
              </a:rPr>
              <a:t>12 interview requests for which no reply received</a:t>
            </a:r>
          </a:p>
          <a:p>
            <a:pPr marL="0" indent="0">
              <a:buNone/>
            </a:pPr>
            <a:endParaRPr lang="en-US" sz="1900">
              <a:latin typeface="Verdana" panose="020B0604030504040204" pitchFamily="34" charset="0"/>
              <a:ea typeface="Verdana" panose="020B0604030504040204" pitchFamily="34" charset="0"/>
              <a:cs typeface="Arial" panose="020B0604020202020204" pitchFamily="34" charset="0"/>
            </a:endParaRPr>
          </a:p>
          <a:p>
            <a:r>
              <a:rPr lang="en-US" sz="1900">
                <a:latin typeface="Verdana" panose="020B0604030504040204" pitchFamily="34" charset="0"/>
                <a:ea typeface="Verdana" panose="020B0604030504040204" pitchFamily="34" charset="0"/>
                <a:cs typeface="Arial"/>
              </a:rPr>
              <a:t>IMO was consulted in the process per request from Congress</a:t>
            </a:r>
          </a:p>
          <a:p>
            <a:endParaRPr lang="en-US" sz="1900">
              <a:latin typeface="Verdana" panose="020B0604030504040204" pitchFamily="34" charset="0"/>
              <a:ea typeface="Verdana" panose="020B0604030504040204" pitchFamily="34" charset="0"/>
              <a:cs typeface="Arial"/>
            </a:endParaRPr>
          </a:p>
          <a:p>
            <a:r>
              <a:rPr lang="en-US" sz="1900">
                <a:latin typeface="Verdana" panose="020B0604030504040204" pitchFamily="34" charset="0"/>
                <a:ea typeface="Verdana" panose="020B0604030504040204" pitchFamily="34" charset="0"/>
                <a:cs typeface="Arial"/>
              </a:rPr>
              <a:t>METAREA Coordinator costs not addressed; currently subject to separate IMO output</a:t>
            </a:r>
          </a:p>
          <a:p>
            <a:endParaRPr lang="en-US" sz="1900">
              <a:latin typeface="Verdana" panose="020B0604030504040204" pitchFamily="34" charset="0"/>
              <a:ea typeface="Verdana" panose="020B0604030504040204" pitchFamily="34" charset="0"/>
              <a:cs typeface="Arial"/>
            </a:endParaRPr>
          </a:p>
          <a:p>
            <a:r>
              <a:rPr lang="en-US" sz="1900">
                <a:latin typeface="Verdana" panose="020B0604030504040204" pitchFamily="34" charset="0"/>
                <a:ea typeface="Verdana" panose="020B0604030504040204" pitchFamily="34" charset="0"/>
                <a:cs typeface="Arial"/>
              </a:rPr>
              <a:t>Cost Options investigation report discussed and fully endorsed at SERCOM-2</a:t>
            </a:r>
          </a:p>
          <a:p>
            <a:endParaRPr lang="en-US" sz="1900">
              <a:latin typeface="Verdana" panose="020B0604030504040204" pitchFamily="34" charset="0"/>
              <a:ea typeface="Verdana" panose="020B0604030504040204" pitchFamily="34" charset="0"/>
              <a:cs typeface="Arial" panose="020B0604020202020204" pitchFamily="34" charset="0"/>
            </a:endParaRPr>
          </a:p>
          <a:p>
            <a:endParaRPr lang="en-US" sz="1900">
              <a:latin typeface="Verdana" panose="020B0604030504040204" pitchFamily="34" charset="0"/>
              <a:ea typeface="Verdana" panose="020B060403050404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61700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Title 1">
            <a:extLst>
              <a:ext uri="{FF2B5EF4-FFF2-40B4-BE49-F238E27FC236}">
                <a16:creationId xmlns:a16="http://schemas.microsoft.com/office/drawing/2014/main" id="{37861C4B-7B3E-6CB9-4FA9-69DD78A675AA}"/>
              </a:ext>
            </a:extLst>
          </p:cNvPr>
          <p:cNvSpPr>
            <a:spLocks noGrp="1"/>
          </p:cNvSpPr>
          <p:nvPr>
            <p:ph type="title"/>
          </p:nvPr>
        </p:nvSpPr>
        <p:spPr>
          <a:xfrm>
            <a:off x="-78129" y="309814"/>
            <a:ext cx="9222129" cy="720524"/>
          </a:xfrm>
        </p:spPr>
        <p:txBody>
          <a:bodyPr>
            <a:noAutofit/>
          </a:bodyPr>
          <a:lstStyle/>
          <a:p>
            <a:r>
              <a:rPr lang="en-US" sz="2400">
                <a:latin typeface="Arial" panose="020B0604020202020204" pitchFamily="34" charset="0"/>
                <a:cs typeface="Arial" panose="020B0604020202020204" pitchFamily="34" charset="0"/>
              </a:rPr>
              <a:t>The numbers of WMO Members interviewed in each Regional Association</a:t>
            </a:r>
          </a:p>
        </p:txBody>
      </p:sp>
      <p:pic>
        <p:nvPicPr>
          <p:cNvPr id="1026" name="Picture 2" descr="Map&#10;&#10;Description automatically generated">
            <a:extLst>
              <a:ext uri="{FF2B5EF4-FFF2-40B4-BE49-F238E27FC236}">
                <a16:creationId xmlns:a16="http://schemas.microsoft.com/office/drawing/2014/main" id="{091415DC-112C-3E6C-98C9-5B536D28FBA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19832" y="1162203"/>
            <a:ext cx="6487183" cy="5189743"/>
          </a:xfrm>
          <a:prstGeom prst="rect">
            <a:avLst/>
          </a:prstGeom>
          <a:solidFill>
            <a:srgbClr val="FFFFFF"/>
          </a:solidFill>
        </p:spPr>
      </p:pic>
    </p:spTree>
    <p:extLst>
      <p:ext uri="{BB962C8B-B14F-4D97-AF65-F5344CB8AC3E}">
        <p14:creationId xmlns:p14="http://schemas.microsoft.com/office/powerpoint/2010/main" val="15083187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505201"/>
            <a:ext cx="8229600" cy="479822"/>
          </a:xfrm>
        </p:spPr>
        <p:txBody>
          <a:bodyPr>
            <a:noAutofit/>
          </a:bodyPr>
          <a:lstStyle/>
          <a:p>
            <a:r>
              <a:rPr lang="en-US" sz="3200">
                <a:latin typeface="Arial"/>
                <a:cs typeface="Arial"/>
              </a:rPr>
              <a:t>SOLAS 1974, 2000 amendments extract, Chapter V, regulation 5</a:t>
            </a:r>
          </a:p>
        </p:txBody>
      </p:sp>
      <p:sp>
        <p:nvSpPr>
          <p:cNvPr id="7" name="Content Placeholder 6"/>
          <p:cNvSpPr>
            <a:spLocks noGrp="1"/>
          </p:cNvSpPr>
          <p:nvPr>
            <p:ph sz="half" idx="2"/>
          </p:nvPr>
        </p:nvSpPr>
        <p:spPr>
          <a:xfrm>
            <a:off x="270711" y="1520961"/>
            <a:ext cx="8686800" cy="4428655"/>
          </a:xfrm>
        </p:spPr>
        <p:txBody>
          <a:bodyPr>
            <a:noAutofit/>
          </a:bodyPr>
          <a:lstStyle/>
          <a:p>
            <a:pPr>
              <a:buAutoNum type="arabicPeriod" startAt="2"/>
            </a:pPr>
            <a:r>
              <a:rPr lang="en-US" sz="1600">
                <a:latin typeface="Verdana" panose="020B0604030504040204" pitchFamily="34" charset="0"/>
                <a:ea typeface="Verdana" panose="020B0604030504040204" pitchFamily="34" charset="0"/>
                <a:cs typeface="Arial" panose="020B0604020202020204" pitchFamily="34" charset="0"/>
              </a:rPr>
              <a:t>In particular, Contracting Governments undertake to carry out, in co-operation, </a:t>
            </a:r>
            <a:r>
              <a:rPr lang="en-GB" sz="1600">
                <a:latin typeface="Verdana" panose="020B0604030504040204" pitchFamily="34" charset="0"/>
                <a:ea typeface="Verdana" panose="020B0604030504040204" pitchFamily="34" charset="0"/>
                <a:cs typeface="Arial" panose="020B0604020202020204" pitchFamily="34" charset="0"/>
              </a:rPr>
              <a:t>the following meteorological arrangements:</a:t>
            </a:r>
          </a:p>
          <a:p>
            <a:pPr marL="0" indent="0">
              <a:buNone/>
            </a:pPr>
            <a:endParaRPr lang="en-GB" sz="1600">
              <a:latin typeface="Verdana" panose="020B0604030504040204" pitchFamily="34" charset="0"/>
              <a:ea typeface="Verdana" panose="020B0604030504040204" pitchFamily="34" charset="0"/>
              <a:cs typeface="Arial" panose="020B0604020202020204" pitchFamily="34" charset="0"/>
            </a:endParaRPr>
          </a:p>
          <a:p>
            <a:pPr marL="0" indent="0">
              <a:buNone/>
            </a:pPr>
            <a:r>
              <a:rPr lang="en-US" sz="1600">
                <a:latin typeface="Verdana" panose="020B0604030504040204" pitchFamily="34" charset="0"/>
                <a:ea typeface="Verdana" panose="020B0604030504040204" pitchFamily="34" charset="0"/>
                <a:cs typeface="Arial" panose="020B0604020202020204" pitchFamily="34" charset="0"/>
              </a:rPr>
              <a:t>	.1 to warn ships of gales, storms and tropical cyclones by the issue of information in text and, as far as practicable graphic form, using the appropriate shore-based facilities for terrestrial and space </a:t>
            </a:r>
            <a:r>
              <a:rPr lang="en-GB" sz="1600">
                <a:latin typeface="Verdana" panose="020B0604030504040204" pitchFamily="34" charset="0"/>
                <a:ea typeface="Verdana" panose="020B0604030504040204" pitchFamily="34" charset="0"/>
                <a:cs typeface="Arial" panose="020B0604020202020204" pitchFamily="34" charset="0"/>
              </a:rPr>
              <a:t>radiocommunications services.</a:t>
            </a:r>
          </a:p>
          <a:p>
            <a:pPr marL="0" indent="0">
              <a:buNone/>
            </a:pPr>
            <a:endParaRPr lang="en-GB" sz="1600">
              <a:latin typeface="Verdana" panose="020B0604030504040204" pitchFamily="34" charset="0"/>
              <a:ea typeface="Verdana" panose="020B0604030504040204" pitchFamily="34" charset="0"/>
              <a:cs typeface="Arial" panose="020B0604020202020204" pitchFamily="34" charset="0"/>
            </a:endParaRPr>
          </a:p>
          <a:p>
            <a:pPr marL="0" indent="0">
              <a:buNone/>
            </a:pPr>
            <a:r>
              <a:rPr lang="en-US" sz="1600">
                <a:latin typeface="Verdana" panose="020B0604030504040204" pitchFamily="34" charset="0"/>
                <a:ea typeface="Verdana" panose="020B0604030504040204" pitchFamily="34" charset="0"/>
                <a:cs typeface="Arial" panose="020B0604020202020204" pitchFamily="34" charset="0"/>
              </a:rPr>
              <a:t>	.2 to issue, at least twice daily, by terrestrial and space radiocommunication services, as appropriate, weather information suitable for shipping containing data, analyses, warnings 	and forecasts of weather, waves and ice. Such information shall be transmitted in text and, as far as practicable, graphic form including meteorological analysis and prognosis charts 	transmitted by facsimile or in digital form for reconstitution on board the </a:t>
            </a:r>
            <a:r>
              <a:rPr lang="en-GB" sz="1600">
                <a:latin typeface="Verdana" panose="020B0604030504040204" pitchFamily="34" charset="0"/>
                <a:ea typeface="Verdana" panose="020B0604030504040204" pitchFamily="34" charset="0"/>
                <a:cs typeface="Arial" panose="020B0604020202020204" pitchFamily="34" charset="0"/>
              </a:rPr>
              <a:t>ship's data 	processing system……</a:t>
            </a:r>
          </a:p>
          <a:p>
            <a:pPr marL="0" indent="0">
              <a:buNone/>
            </a:pPr>
            <a:endParaRPr lang="en-GB" sz="1600">
              <a:latin typeface="Verdana" panose="020B0604030504040204" pitchFamily="34" charset="0"/>
              <a:ea typeface="Verdana" panose="020B0604030504040204" pitchFamily="34" charset="0"/>
              <a:cs typeface="Arial" panose="020B0604020202020204" pitchFamily="34" charset="0"/>
            </a:endParaRPr>
          </a:p>
          <a:p>
            <a:pPr marL="0" indent="0">
              <a:buNone/>
            </a:pPr>
            <a:r>
              <a:rPr lang="en-US" sz="1600">
                <a:latin typeface="Verdana" panose="020B0604030504040204" pitchFamily="34" charset="0"/>
                <a:ea typeface="Verdana" panose="020B0604030504040204" pitchFamily="34" charset="0"/>
                <a:cs typeface="Arial" panose="020B0604020202020204" pitchFamily="34" charset="0"/>
              </a:rPr>
              <a:t>	.8 to arrange for the reception and transmission of weather messages from and to ships, using the appropriate shore-based facilities for terrestrial and space radiocommunications services.</a:t>
            </a:r>
          </a:p>
        </p:txBody>
      </p:sp>
    </p:spTree>
    <p:extLst>
      <p:ext uri="{BB962C8B-B14F-4D97-AF65-F5344CB8AC3E}">
        <p14:creationId xmlns:p14="http://schemas.microsoft.com/office/powerpoint/2010/main" val="29345902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A2FC3-2D37-AF3F-4C9F-240463B15A37}"/>
              </a:ext>
            </a:extLst>
          </p:cNvPr>
          <p:cNvSpPr>
            <a:spLocks noGrp="1"/>
          </p:cNvSpPr>
          <p:nvPr>
            <p:ph type="title"/>
          </p:nvPr>
        </p:nvSpPr>
        <p:spPr/>
        <p:txBody>
          <a:bodyPr>
            <a:normAutofit fontScale="90000"/>
          </a:bodyPr>
          <a:lstStyle/>
          <a:p>
            <a:r>
              <a:rPr lang="en-US"/>
              <a:t>Comparative studies of the aviation industry and other maritime income generating proposals</a:t>
            </a:r>
          </a:p>
        </p:txBody>
      </p:sp>
      <p:sp>
        <p:nvSpPr>
          <p:cNvPr id="3" name="Content Placeholder 2">
            <a:extLst>
              <a:ext uri="{FF2B5EF4-FFF2-40B4-BE49-F238E27FC236}">
                <a16:creationId xmlns:a16="http://schemas.microsoft.com/office/drawing/2014/main" id="{DCD7638F-7321-98B2-8A28-15824BB7DE3F}"/>
              </a:ext>
            </a:extLst>
          </p:cNvPr>
          <p:cNvSpPr>
            <a:spLocks noGrp="1"/>
          </p:cNvSpPr>
          <p:nvPr>
            <p:ph sz="half" idx="1"/>
          </p:nvPr>
        </p:nvSpPr>
        <p:spPr>
          <a:xfrm>
            <a:off x="575275" y="2320978"/>
            <a:ext cx="3807994" cy="2707105"/>
          </a:xfrm>
          <a:ln w="28575">
            <a:solidFill>
              <a:schemeClr val="tx1"/>
            </a:solidFill>
          </a:ln>
        </p:spPr>
        <p:txBody>
          <a:bodyPr vert="horz" lIns="91440" tIns="45720" rIns="91440" bIns="45720" rtlCol="0" anchor="t">
            <a:normAutofit fontScale="77500" lnSpcReduction="20000"/>
          </a:bodyPr>
          <a:lstStyle/>
          <a:p>
            <a:r>
              <a:rPr lang="en-US"/>
              <a:t>One-to-one relationship between customer and service provider</a:t>
            </a:r>
          </a:p>
          <a:p>
            <a:r>
              <a:rPr lang="en-US"/>
              <a:t>ICAO has power to enforce regulations  </a:t>
            </a:r>
            <a:endParaRPr lang="en-US">
              <a:cs typeface="Calibri"/>
            </a:endParaRPr>
          </a:p>
          <a:p>
            <a:r>
              <a:rPr lang="en-US"/>
              <a:t>Possible to monitor and track every aircraft entering airspace </a:t>
            </a:r>
            <a:endParaRPr lang="en-US">
              <a:cs typeface="Calibri"/>
            </a:endParaRPr>
          </a:p>
        </p:txBody>
      </p:sp>
      <p:sp>
        <p:nvSpPr>
          <p:cNvPr id="4" name="Content Placeholder 3">
            <a:extLst>
              <a:ext uri="{FF2B5EF4-FFF2-40B4-BE49-F238E27FC236}">
                <a16:creationId xmlns:a16="http://schemas.microsoft.com/office/drawing/2014/main" id="{71C47E3F-6EEB-785E-4879-CFC1DFC766AE}"/>
              </a:ext>
            </a:extLst>
          </p:cNvPr>
          <p:cNvSpPr>
            <a:spLocks noGrp="1"/>
          </p:cNvSpPr>
          <p:nvPr>
            <p:ph sz="half" idx="2"/>
          </p:nvPr>
        </p:nvSpPr>
        <p:spPr>
          <a:xfrm>
            <a:off x="4878805" y="2183732"/>
            <a:ext cx="4038600" cy="4006515"/>
          </a:xfrm>
          <a:ln w="38100">
            <a:solidFill>
              <a:schemeClr val="tx1"/>
            </a:solidFill>
          </a:ln>
        </p:spPr>
        <p:txBody>
          <a:bodyPr vert="horz" lIns="91440" tIns="45720" rIns="91440" bIns="45720" rtlCol="0" anchor="t">
            <a:normAutofit fontScale="77500" lnSpcReduction="20000"/>
          </a:bodyPr>
          <a:lstStyle/>
          <a:p>
            <a:r>
              <a:rPr lang="en-US"/>
              <a:t>Not one-to-one relationship, information promulgated by wide area broadcast</a:t>
            </a:r>
          </a:p>
          <a:p>
            <a:r>
              <a:rPr lang="en-US"/>
              <a:t>WMO, as a technical body, cannot enforce regulations only provides guidance</a:t>
            </a:r>
            <a:endParaRPr lang="en-US">
              <a:cs typeface="Calibri"/>
            </a:endParaRPr>
          </a:p>
          <a:p>
            <a:r>
              <a:rPr lang="en-US"/>
              <a:t>Not possible to track every vessel passing through state's waters, therefore difficult to identify customer for income generating purpose</a:t>
            </a:r>
          </a:p>
          <a:p>
            <a:endParaRPr lang="en-US"/>
          </a:p>
        </p:txBody>
      </p:sp>
      <p:sp>
        <p:nvSpPr>
          <p:cNvPr id="6" name="TextBox 5">
            <a:extLst>
              <a:ext uri="{FF2B5EF4-FFF2-40B4-BE49-F238E27FC236}">
                <a16:creationId xmlns:a16="http://schemas.microsoft.com/office/drawing/2014/main" id="{B6D7A9A7-143C-E65A-63D5-2AC5E1E8A133}"/>
              </a:ext>
            </a:extLst>
          </p:cNvPr>
          <p:cNvSpPr txBox="1"/>
          <p:nvPr/>
        </p:nvSpPr>
        <p:spPr>
          <a:xfrm>
            <a:off x="805409" y="5236140"/>
            <a:ext cx="3577860" cy="954107"/>
          </a:xfrm>
          <a:prstGeom prst="rect">
            <a:avLst/>
          </a:prstGeom>
          <a:solidFill>
            <a:schemeClr val="tx2"/>
          </a:solidFill>
        </p:spPr>
        <p:txBody>
          <a:bodyPr wrap="square">
            <a:spAutoFit/>
          </a:bodyPr>
          <a:lstStyle/>
          <a:p>
            <a:r>
              <a:rPr lang="en-US" sz="1400" b="1">
                <a:solidFill>
                  <a:schemeClr val="bg1"/>
                </a:solidFill>
              </a:rPr>
              <a:t>There are significant differences between aviation and marine, therefore any comparison on operations and methodologies is challenging and potentially misleading. </a:t>
            </a:r>
          </a:p>
        </p:txBody>
      </p:sp>
      <p:sp>
        <p:nvSpPr>
          <p:cNvPr id="5" name="TextBox 4">
            <a:extLst>
              <a:ext uri="{FF2B5EF4-FFF2-40B4-BE49-F238E27FC236}">
                <a16:creationId xmlns:a16="http://schemas.microsoft.com/office/drawing/2014/main" id="{5B0F1FC7-B944-31DA-6D16-19A1C97942F3}"/>
              </a:ext>
            </a:extLst>
          </p:cNvPr>
          <p:cNvSpPr txBox="1"/>
          <p:nvPr/>
        </p:nvSpPr>
        <p:spPr>
          <a:xfrm rot="10800000">
            <a:off x="79740" y="1356003"/>
            <a:ext cx="615553" cy="3591426"/>
          </a:xfrm>
          <a:prstGeom prst="rect">
            <a:avLst/>
          </a:prstGeom>
          <a:noFill/>
        </p:spPr>
        <p:txBody>
          <a:bodyPr vert="eaVert" wrap="square" rtlCol="0">
            <a:spAutoFit/>
          </a:bodyPr>
          <a:lstStyle/>
          <a:p>
            <a:r>
              <a:rPr lang="en-US" sz="2800" b="1"/>
              <a:t>Aviation Industry</a:t>
            </a:r>
          </a:p>
        </p:txBody>
      </p:sp>
      <p:sp>
        <p:nvSpPr>
          <p:cNvPr id="7" name="TextBox 6">
            <a:extLst>
              <a:ext uri="{FF2B5EF4-FFF2-40B4-BE49-F238E27FC236}">
                <a16:creationId xmlns:a16="http://schemas.microsoft.com/office/drawing/2014/main" id="{975BA32C-ADA9-56CF-3EB5-33D76F0804CC}"/>
              </a:ext>
            </a:extLst>
          </p:cNvPr>
          <p:cNvSpPr txBox="1"/>
          <p:nvPr/>
        </p:nvSpPr>
        <p:spPr>
          <a:xfrm rot="10800000">
            <a:off x="4362041" y="1482471"/>
            <a:ext cx="615553" cy="3591426"/>
          </a:xfrm>
          <a:prstGeom prst="rect">
            <a:avLst/>
          </a:prstGeom>
          <a:noFill/>
        </p:spPr>
        <p:txBody>
          <a:bodyPr vert="eaVert" wrap="square" rtlCol="0">
            <a:spAutoFit/>
          </a:bodyPr>
          <a:lstStyle/>
          <a:p>
            <a:r>
              <a:rPr lang="en-US" sz="2800" b="1"/>
              <a:t>Maritime Industry</a:t>
            </a:r>
          </a:p>
        </p:txBody>
      </p:sp>
    </p:spTree>
    <p:extLst>
      <p:ext uri="{BB962C8B-B14F-4D97-AF65-F5344CB8AC3E}">
        <p14:creationId xmlns:p14="http://schemas.microsoft.com/office/powerpoint/2010/main" val="18764534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mo2016_powerpoint_standard_v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txBox="1">
            <a:spLocks/>
          </p:cNvSpPr>
          <p:nvPr/>
        </p:nvSpPr>
        <p:spPr>
          <a:xfrm>
            <a:off x="457200" y="2002370"/>
            <a:ext cx="8229600" cy="184081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00">
                <a:solidFill>
                  <a:srgbClr val="000090"/>
                </a:solidFill>
              </a:rPr>
              <a:t>Thank you</a:t>
            </a:r>
          </a:p>
          <a:p>
            <a:r>
              <a:rPr lang="en-US" sz="4800">
                <a:solidFill>
                  <a:srgbClr val="000090"/>
                </a:solidFill>
              </a:rPr>
              <a:t>Merci</a:t>
            </a:r>
          </a:p>
        </p:txBody>
      </p:sp>
    </p:spTree>
    <p:extLst>
      <p:ext uri="{BB962C8B-B14F-4D97-AF65-F5344CB8AC3E}">
        <p14:creationId xmlns:p14="http://schemas.microsoft.com/office/powerpoint/2010/main" val="2027390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ilestones of the Review Process">
            <a:extLst>
              <a:ext uri="{FF2B5EF4-FFF2-40B4-BE49-F238E27FC236}">
                <a16:creationId xmlns:a16="http://schemas.microsoft.com/office/drawing/2014/main" id="{4485124C-5E05-40AE-B3F4-21A71A7B58BF}"/>
              </a:ext>
            </a:extLst>
          </p:cNvPr>
          <p:cNvSpPr txBox="1">
            <a:spLocks/>
          </p:cNvSpPr>
          <p:nvPr/>
        </p:nvSpPr>
        <p:spPr>
          <a:xfrm>
            <a:off x="1962766" y="600397"/>
            <a:ext cx="5218466" cy="427894"/>
          </a:xfrm>
          <a:prstGeom prst="rect">
            <a:avLst/>
          </a:prstGeom>
        </p:spPr>
        <p:txBody>
          <a:bodyPr>
            <a:noAutofit/>
          </a:bodyPr>
          <a:lstStyle>
            <a:lvl1pPr marL="0" marR="0" indent="0" algn="l" defTabSz="576072" rtl="0" latinLnBrk="0">
              <a:lnSpc>
                <a:spcPct val="80000"/>
              </a:lnSpc>
              <a:spcBef>
                <a:spcPts val="0"/>
              </a:spcBef>
              <a:spcAft>
                <a:spcPts val="0"/>
              </a:spcAft>
              <a:buClrTx/>
              <a:buSzTx/>
              <a:buFontTx/>
              <a:buNone/>
              <a:tabLst/>
              <a:defRPr sz="3275" b="1" i="0" u="none" strike="noStrike" cap="none" spc="-164" baseline="0">
                <a:solidFill>
                  <a:srgbClr val="5E5E5E"/>
                </a:solidFill>
                <a:uFillTx/>
                <a:latin typeface="+mn-lt"/>
                <a:ea typeface="+mn-ea"/>
                <a:cs typeface="+mn-cs"/>
                <a:sym typeface="Helvetica Neue"/>
              </a:defRPr>
            </a:lvl1pPr>
            <a:lvl2pPr marL="0" marR="0" indent="4572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2pPr>
            <a:lvl3pPr marL="0" marR="0" indent="9144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3pPr>
            <a:lvl4pPr marL="0" marR="0" indent="13716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4pPr>
            <a:lvl5pPr marL="0" marR="0" indent="18288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5pPr>
            <a:lvl6pPr marL="0" marR="0" indent="22860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6pPr>
            <a:lvl7pPr marL="0" marR="0" indent="27432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7pPr>
            <a:lvl8pPr marL="0" marR="0" indent="32004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8pPr>
            <a:lvl9pPr marL="0" marR="0" indent="36576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9pPr>
          </a:lstStyle>
          <a:p>
            <a:pPr algn="ctr" hangingPunct="1"/>
            <a:r>
              <a:rPr lang="en-US" sz="2531" dirty="0"/>
              <a:t>General Considerations</a:t>
            </a:r>
          </a:p>
        </p:txBody>
      </p:sp>
      <p:sp>
        <p:nvSpPr>
          <p:cNvPr id="3" name="Rectangle 2">
            <a:extLst>
              <a:ext uri="{FF2B5EF4-FFF2-40B4-BE49-F238E27FC236}">
                <a16:creationId xmlns:a16="http://schemas.microsoft.com/office/drawing/2014/main" id="{7AD19089-612D-41D2-90F3-CEBEB009F021}"/>
              </a:ext>
            </a:extLst>
          </p:cNvPr>
          <p:cNvSpPr/>
          <p:nvPr/>
        </p:nvSpPr>
        <p:spPr>
          <a:xfrm>
            <a:off x="665237" y="1612025"/>
            <a:ext cx="7961709" cy="3276282"/>
          </a:xfrm>
          <a:prstGeom prst="rect">
            <a:avLst/>
          </a:prstGeom>
        </p:spPr>
        <p:txBody>
          <a:bodyPr wrap="square">
            <a:spAutoFit/>
          </a:bodyPr>
          <a:lstStyle/>
          <a:p>
            <a:pPr algn="l" fontAlgn="base">
              <a:lnSpc>
                <a:spcPct val="150000"/>
              </a:lnSpc>
              <a:buClr>
                <a:schemeClr val="accent1">
                  <a:lumMod val="75000"/>
                </a:schemeClr>
              </a:buClr>
            </a:pPr>
            <a:r>
              <a:rPr lang="en-US" sz="1266" b="1" dirty="0">
                <a:solidFill>
                  <a:schemeClr val="bg2">
                    <a:lumMod val="10000"/>
                  </a:schemeClr>
                </a:solidFill>
              </a:rPr>
              <a:t>Revised Guide to the Implementation of Education and Training Standards in Meteorology and Hydrology, Volume I – Meteorology (WMO-No. 1083)  </a:t>
            </a:r>
          </a:p>
          <a:p>
            <a:pPr marL="241093" indent="-241093" fontAlgn="base">
              <a:lnSpc>
                <a:spcPct val="150000"/>
              </a:lnSpc>
              <a:buClr>
                <a:schemeClr val="accent1">
                  <a:lumMod val="75000"/>
                </a:schemeClr>
              </a:buClr>
              <a:buFont typeface="Wingdings" panose="05000000000000000000" pitchFamily="2" charset="2"/>
              <a:buChar char="ü"/>
            </a:pPr>
            <a:r>
              <a:rPr lang="en-US" sz="1266" dirty="0">
                <a:solidFill>
                  <a:schemeClr val="bg2">
                    <a:lumMod val="10000"/>
                  </a:schemeClr>
                </a:solidFill>
              </a:rPr>
              <a:t> Following Resolution 32 (EC-70), the Basic Instructional Package for Meteorologists and the Basic Instructional Package for Meteorological Technicians (BIP-M and BIP-MT), was revised by a designated Review Team in close collaboration with the WMO Education and Training Office. The review process included extensive consultation with Members and carefully considered the flexibility of the packages to meet future needs in a rapidly evolving world. </a:t>
            </a:r>
          </a:p>
          <a:p>
            <a:pPr algn="l" fontAlgn="base">
              <a:lnSpc>
                <a:spcPct val="150000"/>
              </a:lnSpc>
              <a:buClr>
                <a:schemeClr val="accent1">
                  <a:lumMod val="75000"/>
                </a:schemeClr>
              </a:buClr>
            </a:pPr>
            <a:r>
              <a:rPr lang="en-US" sz="1266" dirty="0">
                <a:solidFill>
                  <a:schemeClr val="bg2">
                    <a:lumMod val="10000"/>
                  </a:schemeClr>
                </a:solidFill>
              </a:rPr>
              <a:t> </a:t>
            </a:r>
          </a:p>
          <a:p>
            <a:pPr algn="l" fontAlgn="base">
              <a:lnSpc>
                <a:spcPct val="150000"/>
              </a:lnSpc>
              <a:buClr>
                <a:schemeClr val="accent1">
                  <a:lumMod val="75000"/>
                </a:schemeClr>
              </a:buClr>
            </a:pPr>
            <a:r>
              <a:rPr lang="en-US" sz="1266" b="1" dirty="0">
                <a:solidFill>
                  <a:schemeClr val="bg2">
                    <a:lumMod val="10000"/>
                  </a:schemeClr>
                </a:solidFill>
              </a:rPr>
              <a:t>Review of BIP-M and BIP-MT (Part VI and Appendix A of Vol. I) of the Technical Regulations (WMO-No. 49) </a:t>
            </a:r>
          </a:p>
          <a:p>
            <a:pPr marL="241093" indent="-241093" fontAlgn="base">
              <a:lnSpc>
                <a:spcPct val="150000"/>
              </a:lnSpc>
              <a:buClr>
                <a:schemeClr val="accent1">
                  <a:lumMod val="75000"/>
                </a:schemeClr>
              </a:buClr>
              <a:buFont typeface="Wingdings" panose="05000000000000000000" pitchFamily="2" charset="2"/>
              <a:buChar char="ü"/>
            </a:pPr>
            <a:r>
              <a:rPr lang="en-US" sz="1266" dirty="0">
                <a:solidFill>
                  <a:schemeClr val="bg2">
                    <a:lumMod val="10000"/>
                  </a:schemeClr>
                </a:solidFill>
              </a:rPr>
              <a:t>BIP-M and BIP-MT (Part VI and Appendix A of Vol. I) of the Technical Regulations (WMO-No. 49) were updated to reflect the reviewed Guide. These were revised and recommended by the EC Capacity Development Panel (EC-CDP) in 2022, subsequently being presented to the WMO Technical Commissions, receiving their recommendations.</a:t>
            </a:r>
          </a:p>
        </p:txBody>
      </p:sp>
      <p:sp>
        <p:nvSpPr>
          <p:cNvPr id="5" name="Rectangle: Rounded Corners 4">
            <a:extLst>
              <a:ext uri="{FF2B5EF4-FFF2-40B4-BE49-F238E27FC236}">
                <a16:creationId xmlns:a16="http://schemas.microsoft.com/office/drawing/2014/main" id="{7C36DB06-722C-4F5F-9039-C844DCD29CD7}"/>
              </a:ext>
            </a:extLst>
          </p:cNvPr>
          <p:cNvSpPr/>
          <p:nvPr/>
        </p:nvSpPr>
        <p:spPr>
          <a:xfrm>
            <a:off x="517054" y="1394330"/>
            <a:ext cx="8197409" cy="3572154"/>
          </a:xfrm>
          <a:prstGeom prst="roundRect">
            <a:avLst/>
          </a:prstGeom>
          <a:noFill/>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19050" tIns="19050" rIns="19050" bIns="19050" numCol="1" spcCol="38100" rtlCol="0" anchor="ctr">
            <a:spAutoFit/>
          </a:bodyPr>
          <a:lstStyle/>
          <a:p>
            <a:pPr algn="ctr" defTabSz="412735" hangingPunct="0"/>
            <a:endParaRPr lang="en-GB" sz="1547">
              <a:solidFill>
                <a:srgbClr val="FFFFFF"/>
              </a:solidFill>
              <a:latin typeface="Helvetica Neue Medium"/>
              <a:ea typeface="Helvetica Neue Medium"/>
              <a:cs typeface="Helvetica Neue Medium"/>
              <a:sym typeface="Helvetica Neue Medium"/>
            </a:endParaRPr>
          </a:p>
        </p:txBody>
      </p:sp>
      <p:sp>
        <p:nvSpPr>
          <p:cNvPr id="4" name="TextBox 3">
            <a:extLst>
              <a:ext uri="{FF2B5EF4-FFF2-40B4-BE49-F238E27FC236}">
                <a16:creationId xmlns:a16="http://schemas.microsoft.com/office/drawing/2014/main" id="{2261A06B-8813-4E48-A0AD-6BB8ADDDC0E0}"/>
              </a:ext>
            </a:extLst>
          </p:cNvPr>
          <p:cNvSpPr txBox="1"/>
          <p:nvPr/>
        </p:nvSpPr>
        <p:spPr>
          <a:xfrm>
            <a:off x="749128" y="5254346"/>
            <a:ext cx="7645744" cy="903837"/>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ctr"/>
            <a:r>
              <a:rPr lang="en-US" sz="1406" dirty="0">
                <a:solidFill>
                  <a:srgbClr val="0187AC"/>
                </a:solidFill>
              </a:rPr>
              <a:t>The Guide presents the BIP-M and BIP-MT, establishing a common understanding of the qualifications required for individuals to be recognized as meteorologists or as meteorological technicians, as defined in the </a:t>
            </a:r>
            <a:r>
              <a:rPr lang="en-US" sz="1406" i="1" dirty="0">
                <a:solidFill>
                  <a:srgbClr val="0187AC"/>
                </a:solidFill>
              </a:rPr>
              <a:t>Technical Regulations </a:t>
            </a:r>
            <a:r>
              <a:rPr lang="en-US" sz="1406" dirty="0">
                <a:solidFill>
                  <a:srgbClr val="0187AC"/>
                </a:solidFill>
              </a:rPr>
              <a:t>(WMO-No. 49).</a:t>
            </a:r>
          </a:p>
          <a:p>
            <a:pPr algn="ctr" defTabSz="1219126" hangingPunct="0"/>
            <a:endParaRPr lang="en-GB" sz="1406" dirty="0">
              <a:solidFill>
                <a:srgbClr val="5E5E5E"/>
              </a:solidFill>
              <a:sym typeface="Helvetica Neue"/>
            </a:endParaRPr>
          </a:p>
        </p:txBody>
      </p:sp>
    </p:spTree>
    <p:extLst>
      <p:ext uri="{BB962C8B-B14F-4D97-AF65-F5344CB8AC3E}">
        <p14:creationId xmlns:p14="http://schemas.microsoft.com/office/powerpoint/2010/main" val="2346397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Rounded Rectangle">
            <a:extLst>
              <a:ext uri="{FF2B5EF4-FFF2-40B4-BE49-F238E27FC236}">
                <a16:creationId xmlns:a16="http://schemas.microsoft.com/office/drawing/2014/main" id="{00F744DB-C85D-4AA3-9F01-3D06B8020C16}"/>
              </a:ext>
            </a:extLst>
          </p:cNvPr>
          <p:cNvSpPr/>
          <p:nvPr/>
        </p:nvSpPr>
        <p:spPr>
          <a:xfrm>
            <a:off x="4753129" y="1780069"/>
            <a:ext cx="2573966" cy="4235088"/>
          </a:xfrm>
          <a:prstGeom prst="roundRect">
            <a:avLst>
              <a:gd name="adj" fmla="val 13140"/>
            </a:avLst>
          </a:prstGeom>
          <a:solidFill>
            <a:srgbClr val="D5D5D5">
              <a:alpha val="42939"/>
            </a:srgbClr>
          </a:solidFill>
          <a:ln w="3175">
            <a:miter lim="400000"/>
          </a:ln>
        </p:spPr>
        <p:txBody>
          <a:bodyPr lIns="19050" tIns="19050" rIns="19050" bIns="19050" anchor="ctr"/>
          <a:lstStyle/>
          <a:p>
            <a:pPr defTabSz="412735">
              <a:defRPr sz="2200">
                <a:solidFill>
                  <a:srgbClr val="FFFFFF"/>
                </a:solidFill>
                <a:latin typeface="Helvetica Neue Medium"/>
                <a:ea typeface="Helvetica Neue Medium"/>
                <a:cs typeface="Helvetica Neue Medium"/>
                <a:sym typeface="Helvetica Neue Medium"/>
              </a:defRPr>
            </a:pPr>
            <a:endParaRPr sz="1547"/>
          </a:p>
        </p:txBody>
      </p:sp>
      <p:sp>
        <p:nvSpPr>
          <p:cNvPr id="233" name="Rounded Rectangle"/>
          <p:cNvSpPr/>
          <p:nvPr/>
        </p:nvSpPr>
        <p:spPr>
          <a:xfrm>
            <a:off x="436314" y="1780069"/>
            <a:ext cx="4085343" cy="4235088"/>
          </a:xfrm>
          <a:prstGeom prst="roundRect">
            <a:avLst>
              <a:gd name="adj" fmla="val 13140"/>
            </a:avLst>
          </a:prstGeom>
          <a:solidFill>
            <a:srgbClr val="D5D5D5">
              <a:alpha val="42939"/>
            </a:srgbClr>
          </a:solidFill>
          <a:ln w="3175">
            <a:miter lim="400000"/>
          </a:ln>
        </p:spPr>
        <p:txBody>
          <a:bodyPr lIns="19050" tIns="19050" rIns="19050" bIns="19050" anchor="ctr"/>
          <a:lstStyle/>
          <a:p>
            <a:pPr defTabSz="412735">
              <a:defRPr sz="2200">
                <a:solidFill>
                  <a:srgbClr val="FFFFFF"/>
                </a:solidFill>
                <a:latin typeface="Helvetica Neue Medium"/>
                <a:ea typeface="Helvetica Neue Medium"/>
                <a:cs typeface="Helvetica Neue Medium"/>
                <a:sym typeface="Helvetica Neue Medium"/>
              </a:defRPr>
            </a:pPr>
            <a:endParaRPr sz="1547" dirty="0"/>
          </a:p>
        </p:txBody>
      </p:sp>
      <p:sp>
        <p:nvSpPr>
          <p:cNvPr id="235" name="Arrow"/>
          <p:cNvSpPr/>
          <p:nvPr/>
        </p:nvSpPr>
        <p:spPr>
          <a:xfrm>
            <a:off x="436315" y="2513557"/>
            <a:ext cx="7871060" cy="1200151"/>
          </a:xfrm>
          <a:prstGeom prst="rightArrow">
            <a:avLst>
              <a:gd name="adj1" fmla="val 65613"/>
              <a:gd name="adj2" fmla="val 33196"/>
            </a:avLst>
          </a:prstGeom>
          <a:solidFill>
            <a:srgbClr val="BFBFBF"/>
          </a:solidFill>
          <a:ln w="3175">
            <a:miter lim="400000"/>
          </a:ln>
        </p:spPr>
        <p:txBody>
          <a:bodyPr lIns="45719" tIns="45719" rIns="45719" bIns="45719" anchor="ctr"/>
          <a:lstStyle/>
          <a:p>
            <a:pPr defTabSz="642915">
              <a:defRPr sz="1800" b="1">
                <a:solidFill>
                  <a:srgbClr val="5C5C5C"/>
                </a:solidFill>
                <a:latin typeface="Roboto Condensed"/>
                <a:ea typeface="Roboto Condensed"/>
                <a:cs typeface="Roboto Condensed"/>
                <a:sym typeface="Roboto Condensed"/>
              </a:defRPr>
            </a:pPr>
            <a:endParaRPr sz="1266" dirty="0"/>
          </a:p>
        </p:txBody>
      </p:sp>
      <p:sp>
        <p:nvSpPr>
          <p:cNvPr id="234" name="Stages of BIPs Review Process"/>
          <p:cNvSpPr txBox="1">
            <a:spLocks noGrp="1"/>
          </p:cNvSpPr>
          <p:nvPr>
            <p:ph type="title" idx="4294967295"/>
          </p:nvPr>
        </p:nvSpPr>
        <p:spPr>
          <a:xfrm>
            <a:off x="1380394" y="519374"/>
            <a:ext cx="5572856" cy="423371"/>
          </a:xfrm>
          <a:prstGeom prst="rect">
            <a:avLst/>
          </a:prstGeom>
        </p:spPr>
        <p:txBody>
          <a:bodyPr vert="horz" lIns="0" tIns="0" rIns="0" bIns="0" rtlCol="0" anchor="ctr">
            <a:noAutofit/>
          </a:bodyPr>
          <a:lstStyle>
            <a:lvl1pPr algn="ctr" defTabSz="621791">
              <a:lnSpc>
                <a:spcPct val="100000"/>
              </a:lnSpc>
              <a:defRPr sz="3536" spc="0">
                <a:solidFill>
                  <a:srgbClr val="5E5E5E"/>
                </a:solidFill>
                <a:latin typeface="Roboto Condensed"/>
                <a:ea typeface="Roboto Condensed"/>
                <a:cs typeface="Roboto Condensed"/>
                <a:sym typeface="Roboto Condensed"/>
              </a:defRPr>
            </a:lvl1pPr>
          </a:lstStyle>
          <a:p>
            <a:r>
              <a:rPr lang="en-US" sz="1969" dirty="0"/>
              <a:t>From</a:t>
            </a:r>
            <a:r>
              <a:rPr sz="1969" dirty="0"/>
              <a:t> Review </a:t>
            </a:r>
            <a:r>
              <a:rPr lang="en-US" sz="1969" dirty="0"/>
              <a:t>to Approval of WMO-No. 1083 and respective parts of WMO-No. 49</a:t>
            </a:r>
            <a:endParaRPr sz="1969" dirty="0"/>
          </a:p>
        </p:txBody>
      </p:sp>
      <p:grpSp>
        <p:nvGrpSpPr>
          <p:cNvPr id="2" name="Group 1">
            <a:extLst>
              <a:ext uri="{FF2B5EF4-FFF2-40B4-BE49-F238E27FC236}">
                <a16:creationId xmlns:a16="http://schemas.microsoft.com/office/drawing/2014/main" id="{C262700D-424A-48DD-BE6E-1CF2314D0335}"/>
              </a:ext>
            </a:extLst>
          </p:cNvPr>
          <p:cNvGrpSpPr/>
          <p:nvPr/>
        </p:nvGrpSpPr>
        <p:grpSpPr>
          <a:xfrm>
            <a:off x="684119" y="1968551"/>
            <a:ext cx="3905902" cy="3760820"/>
            <a:chOff x="2019864" y="2965011"/>
            <a:chExt cx="5555060" cy="5348722"/>
          </a:xfrm>
        </p:grpSpPr>
        <p:sp>
          <p:nvSpPr>
            <p:cNvPr id="236" name="Line"/>
            <p:cNvSpPr/>
            <p:nvPr/>
          </p:nvSpPr>
          <p:spPr>
            <a:xfrm flipH="1" flipV="1">
              <a:off x="2680090" y="5415635"/>
              <a:ext cx="11067" cy="513214"/>
            </a:xfrm>
            <a:prstGeom prst="line">
              <a:avLst/>
            </a:prstGeom>
            <a:ln w="25400">
              <a:solidFill>
                <a:srgbClr val="A6A6A6"/>
              </a:solidFill>
              <a:prstDash val="sysDot"/>
              <a:bevel/>
              <a:headEnd type="oval"/>
              <a:tailEnd type="oval"/>
            </a:ln>
          </p:spPr>
          <p:txBody>
            <a:bodyPr lIns="45719" tIns="45719" rIns="45719" bIns="45719"/>
            <a:lstStyle/>
            <a:p>
              <a:pPr defTabSz="321457">
                <a:defRPr sz="2200">
                  <a:solidFill>
                    <a:srgbClr val="000000"/>
                  </a:solidFill>
                  <a:latin typeface="Helvetica"/>
                  <a:ea typeface="Helvetica"/>
                  <a:cs typeface="Helvetica"/>
                  <a:sym typeface="Helvetica"/>
                </a:defRPr>
              </a:pPr>
              <a:endParaRPr sz="1547" dirty="0"/>
            </a:p>
          </p:txBody>
        </p:sp>
        <p:grpSp>
          <p:nvGrpSpPr>
            <p:cNvPr id="239" name="Group"/>
            <p:cNvGrpSpPr/>
            <p:nvPr/>
          </p:nvGrpSpPr>
          <p:grpSpPr>
            <a:xfrm>
              <a:off x="2019864" y="6211823"/>
              <a:ext cx="1964548" cy="2101910"/>
              <a:chOff x="212289" y="172974"/>
              <a:chExt cx="1964546" cy="2101907"/>
            </a:xfrm>
          </p:grpSpPr>
          <p:sp>
            <p:nvSpPr>
              <p:cNvPr id="237" name="Surveys and meetings conducted to identify key requirements of the review."/>
              <p:cNvSpPr/>
              <p:nvPr/>
            </p:nvSpPr>
            <p:spPr>
              <a:xfrm>
                <a:off x="212289" y="427311"/>
                <a:ext cx="1964546" cy="184757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3175"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defTabSz="914400">
                  <a:spcBef>
                    <a:spcPts val="200"/>
                  </a:spcBef>
                  <a:defRPr sz="1200">
                    <a:solidFill>
                      <a:srgbClr val="939393"/>
                    </a:solidFill>
                    <a:latin typeface="Roboto Condensed"/>
                    <a:ea typeface="Roboto Condensed"/>
                    <a:cs typeface="Roboto Condensed"/>
                    <a:sym typeface="Roboto Condensed"/>
                  </a:defRPr>
                </a:lvl1pPr>
              </a:lstStyle>
              <a:p>
                <a:pPr algn="l">
                  <a:defRPr>
                    <a:solidFill>
                      <a:srgbClr val="262626"/>
                    </a:solidFill>
                  </a:defRPr>
                </a:pPr>
                <a:r>
                  <a:rPr lang="en-US" sz="844" dirty="0">
                    <a:solidFill>
                      <a:schemeClr val="tx1"/>
                    </a:solidFill>
                  </a:rPr>
                  <a:t>From 2019 to 2021 s</a:t>
                </a:r>
                <a:r>
                  <a:rPr sz="844" dirty="0">
                    <a:solidFill>
                      <a:schemeClr val="tx1"/>
                    </a:solidFill>
                  </a:rPr>
                  <a:t>urveys and meetings conducted to identify key requirements.</a:t>
                </a:r>
                <a:r>
                  <a:rPr lang="en-US" sz="844" dirty="0">
                    <a:solidFill>
                      <a:schemeClr val="tx1"/>
                    </a:solidFill>
                  </a:rPr>
                  <a:t> Updated text distributed to WMO Technical Departments and Commissions, NMHSs, WMO RTCs, and ETR Partners of Global Campus  for final reviews. Update presented at SYMET-14.</a:t>
                </a:r>
              </a:p>
            </p:txBody>
          </p:sp>
          <p:sp>
            <p:nvSpPr>
              <p:cNvPr id="238" name="Initial Consultation"/>
              <p:cNvSpPr/>
              <p:nvPr/>
            </p:nvSpPr>
            <p:spPr>
              <a:xfrm>
                <a:off x="871430" y="172974"/>
                <a:ext cx="1270001" cy="1270001"/>
              </a:xfrm>
              <a:prstGeom prst="line">
                <a:avLst/>
              </a:prstGeom>
              <a:noFill/>
              <a:ln w="3175"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defTabSz="550200">
                  <a:defRPr sz="1400" b="1">
                    <a:solidFill>
                      <a:srgbClr val="176490"/>
                    </a:solidFill>
                    <a:latin typeface="Roboto Condensed"/>
                    <a:ea typeface="Roboto Condensed"/>
                    <a:cs typeface="Roboto Condensed"/>
                    <a:sym typeface="Roboto Condensed"/>
                  </a:defRPr>
                </a:lvl1pPr>
              </a:lstStyle>
              <a:p>
                <a:r>
                  <a:rPr lang="en-US" sz="984" dirty="0"/>
                  <a:t>Full </a:t>
                </a:r>
                <a:r>
                  <a:rPr sz="984" dirty="0"/>
                  <a:t>Consultation</a:t>
                </a:r>
                <a:r>
                  <a:rPr lang="en-US" sz="984" dirty="0"/>
                  <a:t> </a:t>
                </a:r>
              </a:p>
              <a:p>
                <a:r>
                  <a:rPr lang="en-US" sz="984" dirty="0"/>
                  <a:t>and Updates</a:t>
                </a:r>
                <a:endParaRPr sz="984" dirty="0"/>
              </a:p>
            </p:txBody>
          </p:sp>
        </p:grpSp>
        <p:sp>
          <p:nvSpPr>
            <p:cNvPr id="240" name="Line"/>
            <p:cNvSpPr/>
            <p:nvPr/>
          </p:nvSpPr>
          <p:spPr>
            <a:xfrm flipH="1" flipV="1">
              <a:off x="4493048" y="5415632"/>
              <a:ext cx="2170" cy="503862"/>
            </a:xfrm>
            <a:prstGeom prst="line">
              <a:avLst/>
            </a:prstGeom>
            <a:ln w="25400">
              <a:solidFill>
                <a:srgbClr val="A6A6A6"/>
              </a:solidFill>
              <a:prstDash val="sysDot"/>
              <a:bevel/>
              <a:headEnd type="oval"/>
              <a:tailEnd type="oval"/>
            </a:ln>
          </p:spPr>
          <p:txBody>
            <a:bodyPr lIns="45719" tIns="45719" rIns="45719" bIns="45719"/>
            <a:lstStyle/>
            <a:p>
              <a:pPr defTabSz="321457">
                <a:defRPr sz="2200">
                  <a:solidFill>
                    <a:srgbClr val="000000"/>
                  </a:solidFill>
                  <a:latin typeface="Helvetica"/>
                  <a:ea typeface="Helvetica"/>
                  <a:cs typeface="Helvetica"/>
                  <a:sym typeface="Helvetica"/>
                </a:defRPr>
              </a:pPr>
              <a:endParaRPr sz="1547" dirty="0"/>
            </a:p>
          </p:txBody>
        </p:sp>
        <p:sp>
          <p:nvSpPr>
            <p:cNvPr id="242" name="Updating the BIPs"/>
            <p:cNvSpPr/>
            <p:nvPr/>
          </p:nvSpPr>
          <p:spPr>
            <a:xfrm>
              <a:off x="4507059" y="6113770"/>
              <a:ext cx="1254908" cy="1368055"/>
            </a:xfrm>
            <a:prstGeom prst="line">
              <a:avLst/>
            </a:prstGeom>
            <a:noFill/>
            <a:ln w="3175"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p>
              <a:pPr defTabSz="386846">
                <a:defRPr sz="1400">
                  <a:solidFill>
                    <a:srgbClr val="0187AC"/>
                  </a:solidFill>
                  <a:latin typeface="Roboto Condensed"/>
                  <a:ea typeface="Roboto Condensed"/>
                  <a:cs typeface="Roboto Condensed"/>
                  <a:sym typeface="Roboto Condensed"/>
                </a:defRPr>
              </a:pPr>
              <a:endParaRPr lang="en-US" sz="984" b="1" dirty="0"/>
            </a:p>
            <a:p>
              <a:pPr defTabSz="386846">
                <a:defRPr sz="1400">
                  <a:solidFill>
                    <a:srgbClr val="0187AC"/>
                  </a:solidFill>
                  <a:latin typeface="Roboto Condensed"/>
                  <a:ea typeface="Roboto Condensed"/>
                  <a:cs typeface="Roboto Condensed"/>
                  <a:sym typeface="Roboto Condensed"/>
                </a:defRPr>
              </a:pPr>
              <a:r>
                <a:rPr lang="en-US" sz="984" b="1" dirty="0"/>
                <a:t>Presenting to</a:t>
              </a:r>
            </a:p>
            <a:p>
              <a:pPr defTabSz="386846">
                <a:defRPr sz="1400">
                  <a:solidFill>
                    <a:srgbClr val="0187AC"/>
                  </a:solidFill>
                  <a:latin typeface="Roboto Condensed"/>
                  <a:ea typeface="Roboto Condensed"/>
                  <a:cs typeface="Roboto Condensed"/>
                  <a:sym typeface="Roboto Condensed"/>
                </a:defRPr>
              </a:pPr>
              <a:r>
                <a:rPr lang="en-US" sz="984" b="1" dirty="0"/>
                <a:t> EC-CDP</a:t>
              </a:r>
              <a:endParaRPr sz="984" b="1" dirty="0"/>
            </a:p>
          </p:txBody>
        </p:sp>
        <p:sp>
          <p:nvSpPr>
            <p:cNvPr id="244" name="Line"/>
            <p:cNvSpPr/>
            <p:nvPr/>
          </p:nvSpPr>
          <p:spPr>
            <a:xfrm flipV="1">
              <a:off x="6298971" y="5415633"/>
              <a:ext cx="7037" cy="540624"/>
            </a:xfrm>
            <a:prstGeom prst="line">
              <a:avLst/>
            </a:prstGeom>
            <a:ln w="25400">
              <a:solidFill>
                <a:srgbClr val="A6A6A6"/>
              </a:solidFill>
              <a:prstDash val="sysDot"/>
              <a:bevel/>
              <a:headEnd type="oval"/>
              <a:tailEnd type="oval"/>
            </a:ln>
          </p:spPr>
          <p:txBody>
            <a:bodyPr lIns="45719" tIns="45719" rIns="45719" bIns="45719"/>
            <a:lstStyle/>
            <a:p>
              <a:pPr defTabSz="321457">
                <a:defRPr sz="2200">
                  <a:solidFill>
                    <a:srgbClr val="000000"/>
                  </a:solidFill>
                  <a:latin typeface="Helvetica"/>
                  <a:ea typeface="Helvetica"/>
                  <a:cs typeface="Helvetica"/>
                  <a:sym typeface="Helvetica"/>
                </a:defRPr>
              </a:pPr>
              <a:endParaRPr sz="1547"/>
            </a:p>
          </p:txBody>
        </p:sp>
        <p:grpSp>
          <p:nvGrpSpPr>
            <p:cNvPr id="247" name="Group"/>
            <p:cNvGrpSpPr/>
            <p:nvPr/>
          </p:nvGrpSpPr>
          <p:grpSpPr>
            <a:xfrm>
              <a:off x="4030060" y="6211823"/>
              <a:ext cx="3544864" cy="1565713"/>
              <a:chOff x="-1428130" y="172974"/>
              <a:chExt cx="3544862" cy="1565712"/>
            </a:xfrm>
          </p:grpSpPr>
          <p:sp>
            <p:nvSpPr>
              <p:cNvPr id="245" name="Updated text distributed to RTCs, WMO secretariat and commissions, and NMHSs for final reviews. Update presented at SYMET-14."/>
              <p:cNvSpPr/>
              <p:nvPr/>
            </p:nvSpPr>
            <p:spPr>
              <a:xfrm>
                <a:off x="-1428130" y="445386"/>
                <a:ext cx="1567160" cy="129330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3175"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defTabSz="914400">
                  <a:spcBef>
                    <a:spcPts val="200"/>
                  </a:spcBef>
                  <a:defRPr sz="1200">
                    <a:solidFill>
                      <a:srgbClr val="939393"/>
                    </a:solidFill>
                    <a:latin typeface="Roboto Condensed"/>
                    <a:ea typeface="Roboto Condensed"/>
                    <a:cs typeface="Roboto Condensed"/>
                    <a:sym typeface="Roboto Condensed"/>
                  </a:defRPr>
                </a:lvl1pPr>
              </a:lstStyle>
              <a:p>
                <a:pPr algn="l">
                  <a:defRPr>
                    <a:solidFill>
                      <a:srgbClr val="262626"/>
                    </a:solidFill>
                  </a:defRPr>
                </a:pPr>
                <a:r>
                  <a:rPr lang="en-US" sz="844" dirty="0">
                    <a:solidFill>
                      <a:schemeClr val="tx1"/>
                    </a:solidFill>
                  </a:rPr>
                  <a:t>The final draft of BIPs (WMO-No. 1083) was discussed and recommended by the Capacity Development Panel of EC (EC-CDP) in February 2022. </a:t>
                </a:r>
                <a:endParaRPr sz="844" dirty="0">
                  <a:solidFill>
                    <a:schemeClr val="tx1"/>
                  </a:solidFill>
                </a:endParaRPr>
              </a:p>
            </p:txBody>
          </p:sp>
          <p:sp>
            <p:nvSpPr>
              <p:cNvPr id="246" name="Final Consultation"/>
              <p:cNvSpPr/>
              <p:nvPr/>
            </p:nvSpPr>
            <p:spPr>
              <a:xfrm>
                <a:off x="846731" y="172974"/>
                <a:ext cx="1270001" cy="1270001"/>
              </a:xfrm>
              <a:prstGeom prst="line">
                <a:avLst/>
              </a:prstGeom>
              <a:noFill/>
              <a:ln w="3175"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defTabSz="550200">
                  <a:defRPr sz="1400" b="1">
                    <a:solidFill>
                      <a:srgbClr val="1AA4BE"/>
                    </a:solidFill>
                    <a:latin typeface="Roboto Condensed"/>
                    <a:ea typeface="Roboto Condensed"/>
                    <a:cs typeface="Roboto Condensed"/>
                    <a:sym typeface="Roboto Condensed"/>
                  </a:defRPr>
                </a:lvl1pPr>
              </a:lstStyle>
              <a:p>
                <a:r>
                  <a:rPr lang="en-US" sz="984" dirty="0"/>
                  <a:t>Presenting to</a:t>
                </a:r>
              </a:p>
              <a:p>
                <a:r>
                  <a:rPr lang="en-US" sz="984" dirty="0"/>
                  <a:t>Commissions</a:t>
                </a:r>
                <a:endParaRPr sz="984" dirty="0"/>
              </a:p>
            </p:txBody>
          </p:sp>
        </p:grpSp>
        <p:grpSp>
          <p:nvGrpSpPr>
            <p:cNvPr id="267" name="Group"/>
            <p:cNvGrpSpPr/>
            <p:nvPr/>
          </p:nvGrpSpPr>
          <p:grpSpPr>
            <a:xfrm>
              <a:off x="5697670" y="4031431"/>
              <a:ext cx="1203059" cy="1203058"/>
              <a:chOff x="0" y="0"/>
              <a:chExt cx="1203057" cy="1203057"/>
            </a:xfrm>
          </p:grpSpPr>
          <p:sp>
            <p:nvSpPr>
              <p:cNvPr id="256" name="Circle"/>
              <p:cNvSpPr/>
              <p:nvPr/>
            </p:nvSpPr>
            <p:spPr>
              <a:xfrm>
                <a:off x="0" y="0"/>
                <a:ext cx="1203058" cy="1203058"/>
              </a:xfrm>
              <a:prstGeom prst="ellipse">
                <a:avLst/>
              </a:prstGeom>
              <a:solidFill>
                <a:srgbClr val="1AA4BE"/>
              </a:solidFill>
              <a:ln w="25400" cap="flat">
                <a:solidFill>
                  <a:srgbClr val="FFFFFF"/>
                </a:solidFill>
                <a:prstDash val="solid"/>
                <a:round/>
              </a:ln>
              <a:effectLst/>
            </p:spPr>
            <p:txBody>
              <a:bodyPr wrap="square" lIns="45719" tIns="45719" rIns="45719" bIns="45719" numCol="1" anchor="ctr">
                <a:noAutofit/>
              </a:bodyPr>
              <a:lstStyle/>
              <a:p>
                <a:pPr defTabSz="642915">
                  <a:defRPr sz="1800">
                    <a:solidFill>
                      <a:srgbClr val="FFFFFF"/>
                    </a:solidFill>
                    <a:latin typeface="Calibri"/>
                    <a:ea typeface="Calibri"/>
                    <a:cs typeface="Calibri"/>
                    <a:sym typeface="Calibri"/>
                  </a:defRPr>
                </a:pPr>
                <a:endParaRPr sz="1266"/>
              </a:p>
            </p:txBody>
          </p:sp>
          <p:grpSp>
            <p:nvGrpSpPr>
              <p:cNvPr id="266" name="Group"/>
              <p:cNvGrpSpPr/>
              <p:nvPr/>
            </p:nvGrpSpPr>
            <p:grpSpPr>
              <a:xfrm>
                <a:off x="340269" y="300465"/>
                <a:ext cx="522519" cy="602128"/>
                <a:chOff x="0" y="0"/>
                <a:chExt cx="522517" cy="602126"/>
              </a:xfrm>
            </p:grpSpPr>
            <p:sp>
              <p:nvSpPr>
                <p:cNvPr id="257" name="Circle"/>
                <p:cNvSpPr/>
                <p:nvPr/>
              </p:nvSpPr>
              <p:spPr>
                <a:xfrm>
                  <a:off x="180019" y="246324"/>
                  <a:ext cx="81011" cy="72987"/>
                </a:xfrm>
                <a:prstGeom prst="ellipse">
                  <a:avLst/>
                </a:prstGeom>
                <a:solidFill>
                  <a:srgbClr val="FFFFFF"/>
                </a:solidFill>
                <a:ln w="3175" cap="flat">
                  <a:noFill/>
                  <a:miter lim="400000"/>
                </a:ln>
                <a:effectLst/>
              </p:spPr>
              <p:txBody>
                <a:bodyPr wrap="square" lIns="45719" tIns="45719" rIns="45719" bIns="45719" numCol="1" anchor="t">
                  <a:noAutofit/>
                </a:bodyPr>
                <a:lstStyle/>
                <a:p>
                  <a:pPr defTabSz="642915">
                    <a:defRPr sz="3400">
                      <a:solidFill>
                        <a:srgbClr val="262626"/>
                      </a:solidFill>
                      <a:latin typeface="Roboto Condensed"/>
                      <a:ea typeface="Roboto Condensed"/>
                      <a:cs typeface="Roboto Condensed"/>
                      <a:sym typeface="Roboto Condensed"/>
                    </a:defRPr>
                  </a:pPr>
                  <a:endParaRPr sz="2391"/>
                </a:p>
              </p:txBody>
            </p:sp>
            <p:sp>
              <p:nvSpPr>
                <p:cNvPr id="258" name="Shape"/>
                <p:cNvSpPr/>
                <p:nvPr/>
              </p:nvSpPr>
              <p:spPr>
                <a:xfrm>
                  <a:off x="0" y="324364"/>
                  <a:ext cx="324036" cy="277763"/>
                </a:xfrm>
                <a:custGeom>
                  <a:avLst/>
                  <a:gdLst/>
                  <a:ahLst/>
                  <a:cxnLst>
                    <a:cxn ang="0">
                      <a:pos x="wd2" y="hd2"/>
                    </a:cxn>
                    <a:cxn ang="5400000">
                      <a:pos x="wd2" y="hd2"/>
                    </a:cxn>
                    <a:cxn ang="10800000">
                      <a:pos x="wd2" y="hd2"/>
                    </a:cxn>
                    <a:cxn ang="16200000">
                      <a:pos x="wd2" y="hd2"/>
                    </a:cxn>
                  </a:cxnLst>
                  <a:rect l="0" t="0" r="r" b="b"/>
                  <a:pathLst>
                    <a:path w="21600" h="21214" extrusionOk="0">
                      <a:moveTo>
                        <a:pt x="20520" y="5967"/>
                      </a:moveTo>
                      <a:cubicBezTo>
                        <a:pt x="15660" y="5332"/>
                        <a:pt x="15660" y="5332"/>
                        <a:pt x="15660" y="5332"/>
                      </a:cubicBezTo>
                      <a:cubicBezTo>
                        <a:pt x="15660" y="4696"/>
                        <a:pt x="15660" y="4696"/>
                        <a:pt x="15660" y="4696"/>
                      </a:cubicBezTo>
                      <a:cubicBezTo>
                        <a:pt x="17280" y="4696"/>
                        <a:pt x="17280" y="4696"/>
                        <a:pt x="17280" y="4696"/>
                      </a:cubicBezTo>
                      <a:cubicBezTo>
                        <a:pt x="18360" y="1520"/>
                        <a:pt x="18360" y="1520"/>
                        <a:pt x="18360" y="1520"/>
                      </a:cubicBezTo>
                      <a:cubicBezTo>
                        <a:pt x="14580" y="2155"/>
                        <a:pt x="14580" y="2155"/>
                        <a:pt x="14580" y="2155"/>
                      </a:cubicBezTo>
                      <a:cubicBezTo>
                        <a:pt x="14580" y="1520"/>
                        <a:pt x="14040" y="885"/>
                        <a:pt x="13500" y="885"/>
                      </a:cubicBezTo>
                      <a:cubicBezTo>
                        <a:pt x="11880" y="249"/>
                        <a:pt x="11880" y="249"/>
                        <a:pt x="11880" y="249"/>
                      </a:cubicBezTo>
                      <a:cubicBezTo>
                        <a:pt x="10800" y="-386"/>
                        <a:pt x="9720" y="249"/>
                        <a:pt x="9180" y="1520"/>
                      </a:cubicBezTo>
                      <a:cubicBezTo>
                        <a:pt x="7020" y="9143"/>
                        <a:pt x="7020" y="9143"/>
                        <a:pt x="7020" y="9143"/>
                      </a:cubicBezTo>
                      <a:cubicBezTo>
                        <a:pt x="7020" y="9143"/>
                        <a:pt x="7020" y="9143"/>
                        <a:pt x="7020" y="9143"/>
                      </a:cubicBezTo>
                      <a:cubicBezTo>
                        <a:pt x="5940" y="13590"/>
                        <a:pt x="5940" y="13590"/>
                        <a:pt x="5940" y="13590"/>
                      </a:cubicBezTo>
                      <a:cubicBezTo>
                        <a:pt x="1620" y="13590"/>
                        <a:pt x="1620" y="13590"/>
                        <a:pt x="1620" y="13590"/>
                      </a:cubicBezTo>
                      <a:cubicBezTo>
                        <a:pt x="540" y="13590"/>
                        <a:pt x="0" y="14226"/>
                        <a:pt x="0" y="15496"/>
                      </a:cubicBezTo>
                      <a:cubicBezTo>
                        <a:pt x="0" y="16767"/>
                        <a:pt x="540" y="17402"/>
                        <a:pt x="1620" y="17402"/>
                      </a:cubicBezTo>
                      <a:cubicBezTo>
                        <a:pt x="7020" y="17402"/>
                        <a:pt x="7020" y="17402"/>
                        <a:pt x="7020" y="17402"/>
                      </a:cubicBezTo>
                      <a:cubicBezTo>
                        <a:pt x="7560" y="17402"/>
                        <a:pt x="8100" y="16767"/>
                        <a:pt x="8100" y="16132"/>
                      </a:cubicBezTo>
                      <a:cubicBezTo>
                        <a:pt x="9720" y="12320"/>
                        <a:pt x="9720" y="12320"/>
                        <a:pt x="9720" y="12320"/>
                      </a:cubicBezTo>
                      <a:cubicBezTo>
                        <a:pt x="10260" y="12955"/>
                        <a:pt x="10260" y="12955"/>
                        <a:pt x="10260" y="12955"/>
                      </a:cubicBezTo>
                      <a:cubicBezTo>
                        <a:pt x="10260" y="12955"/>
                        <a:pt x="10800" y="12955"/>
                        <a:pt x="10800" y="12955"/>
                      </a:cubicBezTo>
                      <a:cubicBezTo>
                        <a:pt x="12960" y="20579"/>
                        <a:pt x="12960" y="20579"/>
                        <a:pt x="12960" y="20579"/>
                      </a:cubicBezTo>
                      <a:cubicBezTo>
                        <a:pt x="13500" y="21214"/>
                        <a:pt x="14040" y="21214"/>
                        <a:pt x="14580" y="21214"/>
                      </a:cubicBezTo>
                      <a:cubicBezTo>
                        <a:pt x="14580" y="21214"/>
                        <a:pt x="15120" y="21214"/>
                        <a:pt x="15120" y="21214"/>
                      </a:cubicBezTo>
                      <a:cubicBezTo>
                        <a:pt x="15660" y="21214"/>
                        <a:pt x="16200" y="19943"/>
                        <a:pt x="16200" y="19308"/>
                      </a:cubicBezTo>
                      <a:cubicBezTo>
                        <a:pt x="12960" y="10414"/>
                        <a:pt x="12960" y="10414"/>
                        <a:pt x="12960" y="10414"/>
                      </a:cubicBezTo>
                      <a:cubicBezTo>
                        <a:pt x="14040" y="7238"/>
                        <a:pt x="14040" y="7238"/>
                        <a:pt x="14040" y="7238"/>
                      </a:cubicBezTo>
                      <a:cubicBezTo>
                        <a:pt x="14040" y="7873"/>
                        <a:pt x="14580" y="7873"/>
                        <a:pt x="14580" y="7873"/>
                      </a:cubicBezTo>
                      <a:cubicBezTo>
                        <a:pt x="20520" y="9143"/>
                        <a:pt x="20520" y="9143"/>
                        <a:pt x="20520" y="9143"/>
                      </a:cubicBezTo>
                      <a:cubicBezTo>
                        <a:pt x="20520" y="9143"/>
                        <a:pt x="20520" y="9143"/>
                        <a:pt x="20520" y="9143"/>
                      </a:cubicBezTo>
                      <a:cubicBezTo>
                        <a:pt x="21060" y="9143"/>
                        <a:pt x="21600" y="8508"/>
                        <a:pt x="21600" y="7873"/>
                      </a:cubicBezTo>
                      <a:cubicBezTo>
                        <a:pt x="21600" y="6602"/>
                        <a:pt x="21060" y="5967"/>
                        <a:pt x="20520" y="5967"/>
                      </a:cubicBezTo>
                      <a:close/>
                    </a:path>
                  </a:pathLst>
                </a:custGeom>
                <a:solidFill>
                  <a:srgbClr val="FFFFFF"/>
                </a:solidFill>
                <a:ln w="3175" cap="flat">
                  <a:noFill/>
                  <a:miter lim="400000"/>
                </a:ln>
                <a:effectLst/>
              </p:spPr>
              <p:txBody>
                <a:bodyPr wrap="square" lIns="45719" tIns="45719" rIns="45719" bIns="45719" numCol="1" anchor="t">
                  <a:noAutofit/>
                </a:bodyPr>
                <a:lstStyle/>
                <a:p>
                  <a:pPr defTabSz="642915">
                    <a:defRPr sz="3400">
                      <a:solidFill>
                        <a:srgbClr val="262626"/>
                      </a:solidFill>
                      <a:latin typeface="Roboto Condensed"/>
                      <a:ea typeface="Roboto Condensed"/>
                      <a:cs typeface="Roboto Condensed"/>
                      <a:sym typeface="Roboto Condensed"/>
                    </a:defRPr>
                  </a:pPr>
                  <a:endParaRPr sz="2391"/>
                </a:p>
              </p:txBody>
            </p:sp>
            <p:sp>
              <p:nvSpPr>
                <p:cNvPr id="259" name="Shape"/>
                <p:cNvSpPr/>
                <p:nvPr/>
              </p:nvSpPr>
              <p:spPr>
                <a:xfrm>
                  <a:off x="310532" y="346679"/>
                  <a:ext cx="31506" cy="4105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0" y="21600"/>
                        <a:pt x="0" y="21600"/>
                        <a:pt x="0" y="21600"/>
                      </a:cubicBezTo>
                      <a:cubicBezTo>
                        <a:pt x="10800" y="21600"/>
                        <a:pt x="10800" y="21600"/>
                        <a:pt x="10800" y="21600"/>
                      </a:cubicBezTo>
                      <a:cubicBezTo>
                        <a:pt x="16200" y="21600"/>
                        <a:pt x="21600" y="17280"/>
                        <a:pt x="21600" y="8640"/>
                      </a:cubicBezTo>
                      <a:cubicBezTo>
                        <a:pt x="21600" y="4320"/>
                        <a:pt x="16200" y="0"/>
                        <a:pt x="10800" y="0"/>
                      </a:cubicBezTo>
                      <a:close/>
                    </a:path>
                  </a:pathLst>
                </a:custGeom>
                <a:solidFill>
                  <a:srgbClr val="FFFFFF"/>
                </a:solidFill>
                <a:ln w="3175" cap="flat">
                  <a:noFill/>
                  <a:miter lim="400000"/>
                </a:ln>
                <a:effectLst/>
              </p:spPr>
              <p:txBody>
                <a:bodyPr wrap="square" lIns="45719" tIns="45719" rIns="45719" bIns="45719" numCol="1" anchor="t">
                  <a:noAutofit/>
                </a:bodyPr>
                <a:lstStyle/>
                <a:p>
                  <a:pPr defTabSz="642915">
                    <a:defRPr sz="3400">
                      <a:solidFill>
                        <a:srgbClr val="262626"/>
                      </a:solidFill>
                      <a:latin typeface="Roboto Condensed"/>
                      <a:ea typeface="Roboto Condensed"/>
                      <a:cs typeface="Roboto Condensed"/>
                      <a:sym typeface="Roboto Condensed"/>
                    </a:defRPr>
                  </a:pPr>
                  <a:endParaRPr sz="2391"/>
                </a:p>
              </p:txBody>
            </p:sp>
            <p:sp>
              <p:nvSpPr>
                <p:cNvPr id="260" name="Shape"/>
                <p:cNvSpPr/>
                <p:nvPr/>
              </p:nvSpPr>
              <p:spPr>
                <a:xfrm>
                  <a:off x="229858" y="447033"/>
                  <a:ext cx="44674" cy="45278"/>
                </a:xfrm>
                <a:custGeom>
                  <a:avLst/>
                  <a:gdLst/>
                  <a:ahLst/>
                  <a:cxnLst>
                    <a:cxn ang="0">
                      <a:pos x="wd2" y="hd2"/>
                    </a:cxn>
                    <a:cxn ang="5400000">
                      <a:pos x="wd2" y="hd2"/>
                    </a:cxn>
                    <a:cxn ang="10800000">
                      <a:pos x="wd2" y="hd2"/>
                    </a:cxn>
                    <a:cxn ang="16200000">
                      <a:pos x="wd2" y="hd2"/>
                    </a:cxn>
                  </a:cxnLst>
                  <a:rect l="0" t="0" r="r" b="b"/>
                  <a:pathLst>
                    <a:path w="19491" h="19491" extrusionOk="0">
                      <a:moveTo>
                        <a:pt x="5091" y="0"/>
                      </a:moveTo>
                      <a:cubicBezTo>
                        <a:pt x="5091" y="0"/>
                        <a:pt x="5091" y="0"/>
                        <a:pt x="5091" y="0"/>
                      </a:cubicBezTo>
                      <a:cubicBezTo>
                        <a:pt x="1491" y="7200"/>
                        <a:pt x="1491" y="7200"/>
                        <a:pt x="1491" y="7200"/>
                      </a:cubicBezTo>
                      <a:cubicBezTo>
                        <a:pt x="-2109" y="10800"/>
                        <a:pt x="1491" y="18000"/>
                        <a:pt x="5091" y="18000"/>
                      </a:cubicBezTo>
                      <a:cubicBezTo>
                        <a:pt x="8691" y="21600"/>
                        <a:pt x="12291" y="18000"/>
                        <a:pt x="15891" y="14400"/>
                      </a:cubicBezTo>
                      <a:cubicBezTo>
                        <a:pt x="19491" y="3600"/>
                        <a:pt x="19491" y="3600"/>
                        <a:pt x="19491" y="3600"/>
                      </a:cubicBezTo>
                      <a:cubicBezTo>
                        <a:pt x="15891" y="0"/>
                        <a:pt x="12291" y="0"/>
                        <a:pt x="5091" y="0"/>
                      </a:cubicBezTo>
                      <a:close/>
                    </a:path>
                  </a:pathLst>
                </a:custGeom>
                <a:solidFill>
                  <a:srgbClr val="FFFFFF"/>
                </a:solidFill>
                <a:ln w="3175" cap="flat">
                  <a:noFill/>
                  <a:miter lim="400000"/>
                </a:ln>
                <a:effectLst/>
              </p:spPr>
              <p:txBody>
                <a:bodyPr wrap="square" lIns="45719" tIns="45719" rIns="45719" bIns="45719" numCol="1" anchor="t">
                  <a:noAutofit/>
                </a:bodyPr>
                <a:lstStyle/>
                <a:p>
                  <a:pPr defTabSz="642915">
                    <a:defRPr sz="3400">
                      <a:solidFill>
                        <a:srgbClr val="262626"/>
                      </a:solidFill>
                      <a:latin typeface="Roboto Condensed"/>
                      <a:ea typeface="Roboto Condensed"/>
                      <a:cs typeface="Roboto Condensed"/>
                      <a:sym typeface="Roboto Condensed"/>
                    </a:defRPr>
                  </a:pPr>
                  <a:endParaRPr sz="2391"/>
                </a:p>
              </p:txBody>
            </p:sp>
            <p:sp>
              <p:nvSpPr>
                <p:cNvPr id="261" name="Shape"/>
                <p:cNvSpPr/>
                <p:nvPr/>
              </p:nvSpPr>
              <p:spPr>
                <a:xfrm>
                  <a:off x="288113" y="314749"/>
                  <a:ext cx="40340" cy="22808"/>
                </a:xfrm>
                <a:custGeom>
                  <a:avLst/>
                  <a:gdLst/>
                  <a:ahLst/>
                  <a:cxnLst>
                    <a:cxn ang="0">
                      <a:pos x="wd2" y="hd2"/>
                    </a:cxn>
                    <a:cxn ang="5400000">
                      <a:pos x="wd2" y="hd2"/>
                    </a:cxn>
                    <a:cxn ang="10800000">
                      <a:pos x="wd2" y="hd2"/>
                    </a:cxn>
                    <a:cxn ang="16200000">
                      <a:pos x="wd2" y="hd2"/>
                    </a:cxn>
                  </a:cxnLst>
                  <a:rect l="0" t="0" r="r" b="b"/>
                  <a:pathLst>
                    <a:path w="17600" h="21600" extrusionOk="0">
                      <a:moveTo>
                        <a:pt x="16000" y="21600"/>
                      </a:moveTo>
                      <a:cubicBezTo>
                        <a:pt x="19600" y="14400"/>
                        <a:pt x="16000" y="14400"/>
                        <a:pt x="16000" y="7200"/>
                      </a:cubicBezTo>
                      <a:cubicBezTo>
                        <a:pt x="5200" y="0"/>
                        <a:pt x="5200" y="0"/>
                        <a:pt x="5200" y="0"/>
                      </a:cubicBezTo>
                      <a:cubicBezTo>
                        <a:pt x="1600" y="0"/>
                        <a:pt x="1600" y="0"/>
                        <a:pt x="1600" y="7200"/>
                      </a:cubicBezTo>
                      <a:cubicBezTo>
                        <a:pt x="1600" y="7200"/>
                        <a:pt x="1600" y="7200"/>
                        <a:pt x="1600" y="7200"/>
                      </a:cubicBezTo>
                      <a:cubicBezTo>
                        <a:pt x="-2000" y="7200"/>
                        <a:pt x="1600" y="14400"/>
                        <a:pt x="1600" y="14400"/>
                      </a:cubicBezTo>
                      <a:cubicBezTo>
                        <a:pt x="12400" y="21600"/>
                        <a:pt x="12400" y="21600"/>
                        <a:pt x="12400" y="21600"/>
                      </a:cubicBezTo>
                      <a:cubicBezTo>
                        <a:pt x="16000" y="21600"/>
                        <a:pt x="16000" y="21600"/>
                        <a:pt x="16000" y="21600"/>
                      </a:cubicBezTo>
                      <a:close/>
                    </a:path>
                  </a:pathLst>
                </a:custGeom>
                <a:solidFill>
                  <a:srgbClr val="FFFFFF"/>
                </a:solidFill>
                <a:ln w="3175" cap="flat">
                  <a:noFill/>
                  <a:miter lim="400000"/>
                </a:ln>
                <a:effectLst/>
              </p:spPr>
              <p:txBody>
                <a:bodyPr wrap="square" lIns="45719" tIns="45719" rIns="45719" bIns="45719" numCol="1" anchor="t">
                  <a:noAutofit/>
                </a:bodyPr>
                <a:lstStyle/>
                <a:p>
                  <a:pPr defTabSz="642915">
                    <a:defRPr sz="3400">
                      <a:solidFill>
                        <a:srgbClr val="262626"/>
                      </a:solidFill>
                      <a:latin typeface="Roboto Condensed"/>
                      <a:ea typeface="Roboto Condensed"/>
                      <a:cs typeface="Roboto Condensed"/>
                      <a:sym typeface="Roboto Condensed"/>
                    </a:defRPr>
                  </a:pPr>
                  <a:endParaRPr sz="2391"/>
                </a:p>
              </p:txBody>
            </p:sp>
            <p:sp>
              <p:nvSpPr>
                <p:cNvPr id="262" name="Shape"/>
                <p:cNvSpPr/>
                <p:nvPr/>
              </p:nvSpPr>
              <p:spPr>
                <a:xfrm>
                  <a:off x="301531" y="296503"/>
                  <a:ext cx="31506" cy="2280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17280"/>
                      </a:lnTo>
                      <a:lnTo>
                        <a:pt x="0" y="0"/>
                      </a:lnTo>
                      <a:lnTo>
                        <a:pt x="0" y="8640"/>
                      </a:lnTo>
                      <a:lnTo>
                        <a:pt x="21600" y="21600"/>
                      </a:lnTo>
                      <a:close/>
                    </a:path>
                  </a:pathLst>
                </a:custGeom>
                <a:solidFill>
                  <a:srgbClr val="FFFFFF"/>
                </a:solidFill>
                <a:ln w="3175" cap="flat">
                  <a:noFill/>
                  <a:miter lim="400000"/>
                </a:ln>
                <a:effectLst/>
              </p:spPr>
              <p:txBody>
                <a:bodyPr wrap="square" lIns="45719" tIns="45719" rIns="45719" bIns="45719" numCol="1" anchor="t">
                  <a:noAutofit/>
                </a:bodyPr>
                <a:lstStyle/>
                <a:p>
                  <a:pPr defTabSz="642915">
                    <a:defRPr sz="3400">
                      <a:solidFill>
                        <a:srgbClr val="262626"/>
                      </a:solidFill>
                      <a:latin typeface="Roboto Condensed"/>
                      <a:ea typeface="Roboto Condensed"/>
                      <a:cs typeface="Roboto Condensed"/>
                      <a:sym typeface="Roboto Condensed"/>
                    </a:defRPr>
                  </a:pPr>
                  <a:endParaRPr sz="2391"/>
                </a:p>
              </p:txBody>
            </p:sp>
            <p:sp>
              <p:nvSpPr>
                <p:cNvPr id="263" name="Shape"/>
                <p:cNvSpPr/>
                <p:nvPr/>
              </p:nvSpPr>
              <p:spPr>
                <a:xfrm>
                  <a:off x="231308" y="0"/>
                  <a:ext cx="291210" cy="314747"/>
                </a:xfrm>
                <a:custGeom>
                  <a:avLst/>
                  <a:gdLst/>
                  <a:ahLst/>
                  <a:cxnLst>
                    <a:cxn ang="0">
                      <a:pos x="wd2" y="hd2"/>
                    </a:cxn>
                    <a:cxn ang="5400000">
                      <a:pos x="wd2" y="hd2"/>
                    </a:cxn>
                    <a:cxn ang="10800000">
                      <a:pos x="wd2" y="hd2"/>
                    </a:cxn>
                    <a:cxn ang="16200000">
                      <a:pos x="wd2" y="hd2"/>
                    </a:cxn>
                  </a:cxnLst>
                  <a:rect l="0" t="0" r="r" b="b"/>
                  <a:pathLst>
                    <a:path w="19966" h="21600" extrusionOk="0">
                      <a:moveTo>
                        <a:pt x="9720" y="21600"/>
                      </a:moveTo>
                      <a:cubicBezTo>
                        <a:pt x="8612" y="21600"/>
                        <a:pt x="6951" y="21032"/>
                        <a:pt x="5843" y="21032"/>
                      </a:cubicBezTo>
                      <a:cubicBezTo>
                        <a:pt x="858" y="18758"/>
                        <a:pt x="-1357" y="12505"/>
                        <a:pt x="858" y="6821"/>
                      </a:cubicBezTo>
                      <a:cubicBezTo>
                        <a:pt x="2520" y="2842"/>
                        <a:pt x="6397" y="0"/>
                        <a:pt x="10274" y="0"/>
                      </a:cubicBezTo>
                      <a:cubicBezTo>
                        <a:pt x="11935" y="0"/>
                        <a:pt x="13043" y="568"/>
                        <a:pt x="14151" y="1137"/>
                      </a:cubicBezTo>
                      <a:cubicBezTo>
                        <a:pt x="16366" y="1705"/>
                        <a:pt x="18581" y="3979"/>
                        <a:pt x="19135" y="6821"/>
                      </a:cubicBezTo>
                      <a:cubicBezTo>
                        <a:pt x="20243" y="9095"/>
                        <a:pt x="20243" y="11937"/>
                        <a:pt x="19135" y="14779"/>
                      </a:cubicBezTo>
                      <a:cubicBezTo>
                        <a:pt x="17474" y="18758"/>
                        <a:pt x="13597" y="21600"/>
                        <a:pt x="9720" y="21600"/>
                      </a:cubicBezTo>
                      <a:close/>
                      <a:moveTo>
                        <a:pt x="10274" y="2274"/>
                      </a:moveTo>
                      <a:cubicBezTo>
                        <a:pt x="7505" y="2274"/>
                        <a:pt x="4181" y="4547"/>
                        <a:pt x="3074" y="7958"/>
                      </a:cubicBezTo>
                      <a:cubicBezTo>
                        <a:pt x="858" y="11937"/>
                        <a:pt x="3074" y="17053"/>
                        <a:pt x="6951" y="18758"/>
                      </a:cubicBezTo>
                      <a:cubicBezTo>
                        <a:pt x="7505" y="19326"/>
                        <a:pt x="8612" y="19326"/>
                        <a:pt x="9720" y="19326"/>
                      </a:cubicBezTo>
                      <a:cubicBezTo>
                        <a:pt x="13043" y="19326"/>
                        <a:pt x="15812" y="17053"/>
                        <a:pt x="16920" y="13642"/>
                      </a:cubicBezTo>
                      <a:cubicBezTo>
                        <a:pt x="18028" y="11937"/>
                        <a:pt x="18028" y="9663"/>
                        <a:pt x="17474" y="7389"/>
                      </a:cubicBezTo>
                      <a:cubicBezTo>
                        <a:pt x="16366" y="5116"/>
                        <a:pt x="15258" y="3979"/>
                        <a:pt x="13043" y="2842"/>
                      </a:cubicBezTo>
                      <a:cubicBezTo>
                        <a:pt x="12489" y="2274"/>
                        <a:pt x="11381" y="2274"/>
                        <a:pt x="10274" y="2274"/>
                      </a:cubicBezTo>
                      <a:close/>
                    </a:path>
                  </a:pathLst>
                </a:custGeom>
                <a:solidFill>
                  <a:srgbClr val="FFFFFF"/>
                </a:solidFill>
                <a:ln w="3175" cap="flat">
                  <a:noFill/>
                  <a:miter lim="400000"/>
                </a:ln>
                <a:effectLst/>
              </p:spPr>
              <p:txBody>
                <a:bodyPr wrap="square" lIns="45719" tIns="45719" rIns="45719" bIns="45719" numCol="1" anchor="t">
                  <a:noAutofit/>
                </a:bodyPr>
                <a:lstStyle/>
                <a:p>
                  <a:pPr defTabSz="642915">
                    <a:defRPr sz="3400">
                      <a:solidFill>
                        <a:srgbClr val="262626"/>
                      </a:solidFill>
                      <a:latin typeface="Roboto Condensed"/>
                      <a:ea typeface="Roboto Condensed"/>
                      <a:cs typeface="Roboto Condensed"/>
                      <a:sym typeface="Roboto Condensed"/>
                    </a:defRPr>
                  </a:pPr>
                  <a:endParaRPr sz="2391"/>
                </a:p>
              </p:txBody>
            </p:sp>
            <p:sp>
              <p:nvSpPr>
                <p:cNvPr id="264" name="Shape"/>
                <p:cNvSpPr/>
                <p:nvPr/>
              </p:nvSpPr>
              <p:spPr>
                <a:xfrm>
                  <a:off x="269653" y="109605"/>
                  <a:ext cx="139560" cy="164090"/>
                </a:xfrm>
                <a:custGeom>
                  <a:avLst/>
                  <a:gdLst/>
                  <a:ahLst/>
                  <a:cxnLst>
                    <a:cxn ang="0">
                      <a:pos x="wd2" y="hd2"/>
                    </a:cxn>
                    <a:cxn ang="5400000">
                      <a:pos x="wd2" y="hd2"/>
                    </a:cxn>
                    <a:cxn ang="10800000">
                      <a:pos x="wd2" y="hd2"/>
                    </a:cxn>
                    <a:cxn ang="16200000">
                      <a:pos x="wd2" y="hd2"/>
                    </a:cxn>
                  </a:cxnLst>
                  <a:rect l="0" t="0" r="r" b="b"/>
                  <a:pathLst>
                    <a:path w="20297" h="21000" extrusionOk="0">
                      <a:moveTo>
                        <a:pt x="15000" y="21000"/>
                      </a:moveTo>
                      <a:cubicBezTo>
                        <a:pt x="12600" y="21000"/>
                        <a:pt x="11400" y="19920"/>
                        <a:pt x="9000" y="19920"/>
                      </a:cubicBezTo>
                      <a:cubicBezTo>
                        <a:pt x="5400" y="17760"/>
                        <a:pt x="3000" y="15600"/>
                        <a:pt x="1800" y="11280"/>
                      </a:cubicBezTo>
                      <a:cubicBezTo>
                        <a:pt x="-600" y="8040"/>
                        <a:pt x="-600" y="4800"/>
                        <a:pt x="1800" y="480"/>
                      </a:cubicBezTo>
                      <a:cubicBezTo>
                        <a:pt x="1800" y="480"/>
                        <a:pt x="3000" y="-600"/>
                        <a:pt x="4200" y="480"/>
                      </a:cubicBezTo>
                      <a:cubicBezTo>
                        <a:pt x="4200" y="480"/>
                        <a:pt x="5400" y="1560"/>
                        <a:pt x="4200" y="1560"/>
                      </a:cubicBezTo>
                      <a:cubicBezTo>
                        <a:pt x="3000" y="4800"/>
                        <a:pt x="3000" y="8040"/>
                        <a:pt x="4200" y="11280"/>
                      </a:cubicBezTo>
                      <a:cubicBezTo>
                        <a:pt x="5400" y="13440"/>
                        <a:pt x="7800" y="15600"/>
                        <a:pt x="10200" y="16680"/>
                      </a:cubicBezTo>
                      <a:cubicBezTo>
                        <a:pt x="12600" y="17760"/>
                        <a:pt x="16200" y="17760"/>
                        <a:pt x="18600" y="16680"/>
                      </a:cubicBezTo>
                      <a:cubicBezTo>
                        <a:pt x="18600" y="16680"/>
                        <a:pt x="19800" y="17760"/>
                        <a:pt x="19800" y="17760"/>
                      </a:cubicBezTo>
                      <a:cubicBezTo>
                        <a:pt x="21000" y="18840"/>
                        <a:pt x="19800" y="19920"/>
                        <a:pt x="18600" y="19920"/>
                      </a:cubicBezTo>
                      <a:cubicBezTo>
                        <a:pt x="17400" y="19920"/>
                        <a:pt x="16200" y="21000"/>
                        <a:pt x="15000" y="21000"/>
                      </a:cubicBezTo>
                      <a:close/>
                    </a:path>
                  </a:pathLst>
                </a:custGeom>
                <a:solidFill>
                  <a:srgbClr val="FFFFFF"/>
                </a:solidFill>
                <a:ln w="3175" cap="flat">
                  <a:noFill/>
                  <a:miter lim="400000"/>
                </a:ln>
                <a:effectLst/>
              </p:spPr>
              <p:txBody>
                <a:bodyPr wrap="square" lIns="45719" tIns="45719" rIns="45719" bIns="45719" numCol="1" anchor="t">
                  <a:noAutofit/>
                </a:bodyPr>
                <a:lstStyle/>
                <a:p>
                  <a:pPr defTabSz="642915">
                    <a:defRPr sz="3400">
                      <a:solidFill>
                        <a:srgbClr val="262626"/>
                      </a:solidFill>
                      <a:latin typeface="Roboto Condensed"/>
                      <a:ea typeface="Roboto Condensed"/>
                      <a:cs typeface="Roboto Condensed"/>
                      <a:sym typeface="Roboto Condensed"/>
                    </a:defRPr>
                  </a:pPr>
                  <a:endParaRPr sz="2391"/>
                </a:p>
              </p:txBody>
            </p:sp>
            <p:sp>
              <p:nvSpPr>
                <p:cNvPr id="265" name="Shape"/>
                <p:cNvSpPr/>
                <p:nvPr/>
              </p:nvSpPr>
              <p:spPr>
                <a:xfrm>
                  <a:off x="261028" y="328432"/>
                  <a:ext cx="54007" cy="6842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6171" y="21600"/>
                        <a:pt x="9257" y="21600"/>
                        <a:pt x="12343" y="21600"/>
                      </a:cubicBezTo>
                      <a:cubicBezTo>
                        <a:pt x="12343" y="21600"/>
                        <a:pt x="12343" y="21600"/>
                        <a:pt x="15429" y="21600"/>
                      </a:cubicBezTo>
                      <a:cubicBezTo>
                        <a:pt x="21600" y="5400"/>
                        <a:pt x="21600" y="5400"/>
                        <a:pt x="21600" y="5400"/>
                      </a:cubicBezTo>
                      <a:cubicBezTo>
                        <a:pt x="9257" y="0"/>
                        <a:pt x="9257" y="0"/>
                        <a:pt x="9257" y="0"/>
                      </a:cubicBezTo>
                      <a:cubicBezTo>
                        <a:pt x="0" y="21600"/>
                        <a:pt x="0" y="21600"/>
                        <a:pt x="0" y="21600"/>
                      </a:cubicBezTo>
                      <a:cubicBezTo>
                        <a:pt x="0" y="21600"/>
                        <a:pt x="0" y="21600"/>
                        <a:pt x="0" y="21600"/>
                      </a:cubicBezTo>
                      <a:close/>
                    </a:path>
                  </a:pathLst>
                </a:custGeom>
                <a:solidFill>
                  <a:srgbClr val="FFFFFF"/>
                </a:solidFill>
                <a:ln w="3175" cap="flat">
                  <a:noFill/>
                  <a:miter lim="400000"/>
                </a:ln>
                <a:effectLst/>
              </p:spPr>
              <p:txBody>
                <a:bodyPr wrap="square" lIns="45719" tIns="45719" rIns="45719" bIns="45719" numCol="1" anchor="t">
                  <a:noAutofit/>
                </a:bodyPr>
                <a:lstStyle/>
                <a:p>
                  <a:pPr defTabSz="642915">
                    <a:defRPr sz="3400">
                      <a:solidFill>
                        <a:srgbClr val="262626"/>
                      </a:solidFill>
                      <a:latin typeface="Roboto Condensed"/>
                      <a:ea typeface="Roboto Condensed"/>
                      <a:cs typeface="Roboto Condensed"/>
                      <a:sym typeface="Roboto Condensed"/>
                    </a:defRPr>
                  </a:pPr>
                  <a:endParaRPr sz="2391"/>
                </a:p>
              </p:txBody>
            </p:sp>
          </p:grpSp>
        </p:grpSp>
        <p:grpSp>
          <p:nvGrpSpPr>
            <p:cNvPr id="276" name="Group"/>
            <p:cNvGrpSpPr/>
            <p:nvPr/>
          </p:nvGrpSpPr>
          <p:grpSpPr>
            <a:xfrm>
              <a:off x="3882417" y="4031431"/>
              <a:ext cx="1203059" cy="1203058"/>
              <a:chOff x="0" y="0"/>
              <a:chExt cx="1203057" cy="1203057"/>
            </a:xfrm>
          </p:grpSpPr>
          <p:sp>
            <p:nvSpPr>
              <p:cNvPr id="268" name="Circle"/>
              <p:cNvSpPr/>
              <p:nvPr/>
            </p:nvSpPr>
            <p:spPr>
              <a:xfrm>
                <a:off x="0" y="0"/>
                <a:ext cx="1203058" cy="1203058"/>
              </a:xfrm>
              <a:prstGeom prst="ellipse">
                <a:avLst/>
              </a:prstGeom>
              <a:solidFill>
                <a:srgbClr val="0187AC"/>
              </a:solidFill>
              <a:ln w="25400" cap="flat">
                <a:solidFill>
                  <a:srgbClr val="FFFFFF"/>
                </a:solidFill>
                <a:prstDash val="solid"/>
                <a:round/>
              </a:ln>
              <a:effectLst/>
            </p:spPr>
            <p:txBody>
              <a:bodyPr wrap="square" lIns="45719" tIns="45719" rIns="45719" bIns="45719" numCol="1" anchor="ctr">
                <a:noAutofit/>
              </a:bodyPr>
              <a:lstStyle/>
              <a:p>
                <a:pPr defTabSz="642915">
                  <a:defRPr sz="1800">
                    <a:solidFill>
                      <a:srgbClr val="FFFFFF"/>
                    </a:solidFill>
                    <a:latin typeface="Calibri"/>
                    <a:ea typeface="Calibri"/>
                    <a:cs typeface="Calibri"/>
                    <a:sym typeface="Calibri"/>
                  </a:defRPr>
                </a:pPr>
                <a:endParaRPr sz="1266"/>
              </a:p>
            </p:txBody>
          </p:sp>
          <p:grpSp>
            <p:nvGrpSpPr>
              <p:cNvPr id="275" name="Group"/>
              <p:cNvGrpSpPr/>
              <p:nvPr/>
            </p:nvGrpSpPr>
            <p:grpSpPr>
              <a:xfrm>
                <a:off x="379644" y="319551"/>
                <a:ext cx="443769" cy="563957"/>
                <a:chOff x="0" y="0"/>
                <a:chExt cx="443768" cy="563955"/>
              </a:xfrm>
            </p:grpSpPr>
            <p:sp>
              <p:nvSpPr>
                <p:cNvPr id="269" name="Circle"/>
                <p:cNvSpPr/>
                <p:nvPr/>
              </p:nvSpPr>
              <p:spPr>
                <a:xfrm>
                  <a:off x="379051" y="254240"/>
                  <a:ext cx="64718" cy="64718"/>
                </a:xfrm>
                <a:prstGeom prst="ellipse">
                  <a:avLst/>
                </a:prstGeom>
                <a:solidFill>
                  <a:srgbClr val="FFFFFF"/>
                </a:solidFill>
                <a:ln w="3175" cap="flat">
                  <a:noFill/>
                  <a:miter lim="400000"/>
                </a:ln>
                <a:effectLst/>
              </p:spPr>
              <p:txBody>
                <a:bodyPr wrap="square" lIns="45719" tIns="45719" rIns="45719" bIns="45719" numCol="1" anchor="t">
                  <a:noAutofit/>
                </a:bodyPr>
                <a:lstStyle/>
                <a:p>
                  <a:pPr defTabSz="642915">
                    <a:defRPr sz="3400">
                      <a:solidFill>
                        <a:srgbClr val="262626"/>
                      </a:solidFill>
                      <a:latin typeface="Roboto Condensed"/>
                      <a:ea typeface="Roboto Condensed"/>
                      <a:cs typeface="Roboto Condensed"/>
                      <a:sym typeface="Roboto Condensed"/>
                    </a:defRPr>
                  </a:pPr>
                  <a:endParaRPr sz="2391"/>
                </a:p>
              </p:txBody>
            </p:sp>
            <p:sp>
              <p:nvSpPr>
                <p:cNvPr id="270" name="Shape"/>
                <p:cNvSpPr/>
                <p:nvPr/>
              </p:nvSpPr>
              <p:spPr>
                <a:xfrm>
                  <a:off x="273097" y="265572"/>
                  <a:ext cx="151817" cy="298381"/>
                </a:xfrm>
                <a:custGeom>
                  <a:avLst/>
                  <a:gdLst/>
                  <a:ahLst/>
                  <a:cxnLst>
                    <a:cxn ang="0">
                      <a:pos x="wd2" y="hd2"/>
                    </a:cxn>
                    <a:cxn ang="5400000">
                      <a:pos x="wd2" y="hd2"/>
                    </a:cxn>
                    <a:cxn ang="10800000">
                      <a:pos x="wd2" y="hd2"/>
                    </a:cxn>
                    <a:cxn ang="16200000">
                      <a:pos x="wd2" y="hd2"/>
                    </a:cxn>
                  </a:cxnLst>
                  <a:rect l="0" t="0" r="r" b="b"/>
                  <a:pathLst>
                    <a:path w="20268" h="21450" extrusionOk="0">
                      <a:moveTo>
                        <a:pt x="19797" y="19050"/>
                      </a:moveTo>
                      <a:cubicBezTo>
                        <a:pt x="14113" y="13050"/>
                        <a:pt x="14113" y="13050"/>
                        <a:pt x="14113" y="13050"/>
                      </a:cubicBezTo>
                      <a:cubicBezTo>
                        <a:pt x="15250" y="12450"/>
                        <a:pt x="15250" y="12450"/>
                        <a:pt x="16387" y="11850"/>
                      </a:cubicBezTo>
                      <a:cubicBezTo>
                        <a:pt x="17523" y="7050"/>
                        <a:pt x="17523" y="7050"/>
                        <a:pt x="17523" y="7050"/>
                      </a:cubicBezTo>
                      <a:cubicBezTo>
                        <a:pt x="17523" y="6450"/>
                        <a:pt x="17523" y="5850"/>
                        <a:pt x="16387" y="5250"/>
                      </a:cubicBezTo>
                      <a:cubicBezTo>
                        <a:pt x="8429" y="450"/>
                        <a:pt x="8429" y="450"/>
                        <a:pt x="8429" y="450"/>
                      </a:cubicBezTo>
                      <a:cubicBezTo>
                        <a:pt x="7292" y="-150"/>
                        <a:pt x="5018" y="-150"/>
                        <a:pt x="3881" y="450"/>
                      </a:cubicBezTo>
                      <a:cubicBezTo>
                        <a:pt x="2745" y="1050"/>
                        <a:pt x="2745" y="1650"/>
                        <a:pt x="3881" y="2250"/>
                      </a:cubicBezTo>
                      <a:cubicBezTo>
                        <a:pt x="9566" y="5250"/>
                        <a:pt x="9566" y="5250"/>
                        <a:pt x="9566" y="5250"/>
                      </a:cubicBezTo>
                      <a:cubicBezTo>
                        <a:pt x="3881" y="4050"/>
                        <a:pt x="3881" y="4050"/>
                        <a:pt x="3881" y="4050"/>
                      </a:cubicBezTo>
                      <a:cubicBezTo>
                        <a:pt x="2745" y="3450"/>
                        <a:pt x="471" y="4050"/>
                        <a:pt x="471" y="4650"/>
                      </a:cubicBezTo>
                      <a:cubicBezTo>
                        <a:pt x="-666" y="5250"/>
                        <a:pt x="471" y="6450"/>
                        <a:pt x="1608" y="6450"/>
                      </a:cubicBezTo>
                      <a:cubicBezTo>
                        <a:pt x="7292" y="8250"/>
                        <a:pt x="7292" y="8250"/>
                        <a:pt x="7292" y="8250"/>
                      </a:cubicBezTo>
                      <a:cubicBezTo>
                        <a:pt x="7292" y="8250"/>
                        <a:pt x="8429" y="8250"/>
                        <a:pt x="8429" y="8250"/>
                      </a:cubicBezTo>
                      <a:cubicBezTo>
                        <a:pt x="7292" y="10050"/>
                        <a:pt x="7292" y="12450"/>
                        <a:pt x="6155" y="13650"/>
                      </a:cubicBezTo>
                      <a:cubicBezTo>
                        <a:pt x="5018" y="15450"/>
                        <a:pt x="5018" y="16650"/>
                        <a:pt x="3881" y="18450"/>
                      </a:cubicBezTo>
                      <a:cubicBezTo>
                        <a:pt x="3881" y="18450"/>
                        <a:pt x="3881" y="19050"/>
                        <a:pt x="3881" y="19650"/>
                      </a:cubicBezTo>
                      <a:cubicBezTo>
                        <a:pt x="2745" y="20250"/>
                        <a:pt x="3881" y="20850"/>
                        <a:pt x="5018" y="21450"/>
                      </a:cubicBezTo>
                      <a:cubicBezTo>
                        <a:pt x="6155" y="21450"/>
                        <a:pt x="6155" y="21450"/>
                        <a:pt x="6155" y="21450"/>
                      </a:cubicBezTo>
                      <a:cubicBezTo>
                        <a:pt x="7292" y="21450"/>
                        <a:pt x="8429" y="20850"/>
                        <a:pt x="8429" y="20250"/>
                      </a:cubicBezTo>
                      <a:cubicBezTo>
                        <a:pt x="10702" y="16050"/>
                        <a:pt x="10702" y="16050"/>
                        <a:pt x="10702" y="16050"/>
                      </a:cubicBezTo>
                      <a:cubicBezTo>
                        <a:pt x="15250" y="20250"/>
                        <a:pt x="15250" y="20250"/>
                        <a:pt x="15250" y="20250"/>
                      </a:cubicBezTo>
                      <a:cubicBezTo>
                        <a:pt x="15250" y="20850"/>
                        <a:pt x="17523" y="21450"/>
                        <a:pt x="18660" y="20850"/>
                      </a:cubicBezTo>
                      <a:cubicBezTo>
                        <a:pt x="19797" y="20250"/>
                        <a:pt x="20934" y="19650"/>
                        <a:pt x="19797" y="19050"/>
                      </a:cubicBezTo>
                      <a:close/>
                    </a:path>
                  </a:pathLst>
                </a:custGeom>
                <a:solidFill>
                  <a:srgbClr val="FFFFFF"/>
                </a:solidFill>
                <a:ln w="3175" cap="flat">
                  <a:noFill/>
                  <a:miter lim="400000"/>
                </a:ln>
                <a:effectLst/>
              </p:spPr>
              <p:txBody>
                <a:bodyPr wrap="square" lIns="45719" tIns="45719" rIns="45719" bIns="45719" numCol="1" anchor="t">
                  <a:noAutofit/>
                </a:bodyPr>
                <a:lstStyle/>
                <a:p>
                  <a:pPr defTabSz="642915">
                    <a:defRPr sz="3400">
                      <a:solidFill>
                        <a:srgbClr val="262626"/>
                      </a:solidFill>
                      <a:latin typeface="Roboto Condensed"/>
                      <a:ea typeface="Roboto Condensed"/>
                      <a:cs typeface="Roboto Condensed"/>
                      <a:sym typeface="Roboto Condensed"/>
                    </a:defRPr>
                  </a:pPr>
                  <a:endParaRPr sz="2391"/>
                </a:p>
              </p:txBody>
            </p:sp>
            <p:sp>
              <p:nvSpPr>
                <p:cNvPr id="271" name="Oval"/>
                <p:cNvSpPr/>
                <p:nvPr/>
              </p:nvSpPr>
              <p:spPr>
                <a:xfrm>
                  <a:off x="110941" y="305090"/>
                  <a:ext cx="73963" cy="64718"/>
                </a:xfrm>
                <a:prstGeom prst="ellipse">
                  <a:avLst/>
                </a:prstGeom>
                <a:solidFill>
                  <a:srgbClr val="FFFFFF"/>
                </a:solidFill>
                <a:ln w="3175" cap="flat">
                  <a:noFill/>
                  <a:miter lim="400000"/>
                </a:ln>
                <a:effectLst/>
              </p:spPr>
              <p:txBody>
                <a:bodyPr wrap="square" lIns="45719" tIns="45719" rIns="45719" bIns="45719" numCol="1" anchor="t">
                  <a:noAutofit/>
                </a:bodyPr>
                <a:lstStyle/>
                <a:p>
                  <a:pPr defTabSz="642915">
                    <a:defRPr sz="3400">
                      <a:solidFill>
                        <a:srgbClr val="262626"/>
                      </a:solidFill>
                      <a:latin typeface="Roboto Condensed"/>
                      <a:ea typeface="Roboto Condensed"/>
                      <a:cs typeface="Roboto Condensed"/>
                      <a:sym typeface="Roboto Condensed"/>
                    </a:defRPr>
                  </a:pPr>
                  <a:endParaRPr sz="2391"/>
                </a:p>
              </p:txBody>
            </p:sp>
            <p:sp>
              <p:nvSpPr>
                <p:cNvPr id="272" name="Shape"/>
                <p:cNvSpPr/>
                <p:nvPr/>
              </p:nvSpPr>
              <p:spPr>
                <a:xfrm>
                  <a:off x="41601" y="295845"/>
                  <a:ext cx="203395" cy="268111"/>
                </a:xfrm>
                <a:custGeom>
                  <a:avLst/>
                  <a:gdLst/>
                  <a:ahLst/>
                  <a:cxnLst>
                    <a:cxn ang="0">
                      <a:pos x="wd2" y="hd2"/>
                    </a:cxn>
                    <a:cxn ang="5400000">
                      <a:pos x="wd2" y="hd2"/>
                    </a:cxn>
                    <a:cxn ang="10800000">
                      <a:pos x="wd2" y="hd2"/>
                    </a:cxn>
                    <a:cxn ang="16200000">
                      <a:pos x="wd2" y="hd2"/>
                    </a:cxn>
                  </a:cxnLst>
                  <a:rect l="0" t="0" r="r" b="b"/>
                  <a:pathLst>
                    <a:path w="21600" h="21600" extrusionOk="0">
                      <a:moveTo>
                        <a:pt x="18900" y="12825"/>
                      </a:moveTo>
                      <a:cubicBezTo>
                        <a:pt x="16200" y="12825"/>
                        <a:pt x="16200" y="12825"/>
                        <a:pt x="16200" y="12825"/>
                      </a:cubicBezTo>
                      <a:cubicBezTo>
                        <a:pt x="16200" y="10125"/>
                        <a:pt x="16200" y="10125"/>
                        <a:pt x="16200" y="10125"/>
                      </a:cubicBezTo>
                      <a:cubicBezTo>
                        <a:pt x="20700" y="7425"/>
                        <a:pt x="20700" y="7425"/>
                        <a:pt x="20700" y="7425"/>
                      </a:cubicBezTo>
                      <a:cubicBezTo>
                        <a:pt x="20700" y="7425"/>
                        <a:pt x="21600" y="6750"/>
                        <a:pt x="21600" y="6075"/>
                      </a:cubicBezTo>
                      <a:cubicBezTo>
                        <a:pt x="21600" y="1350"/>
                        <a:pt x="21600" y="1350"/>
                        <a:pt x="21600" y="1350"/>
                      </a:cubicBezTo>
                      <a:cubicBezTo>
                        <a:pt x="21600" y="675"/>
                        <a:pt x="20700" y="0"/>
                        <a:pt x="18900" y="0"/>
                      </a:cubicBezTo>
                      <a:cubicBezTo>
                        <a:pt x="18000" y="0"/>
                        <a:pt x="17100" y="675"/>
                        <a:pt x="17100" y="1350"/>
                      </a:cubicBezTo>
                      <a:cubicBezTo>
                        <a:pt x="17100" y="5400"/>
                        <a:pt x="17100" y="5400"/>
                        <a:pt x="17100" y="5400"/>
                      </a:cubicBezTo>
                      <a:cubicBezTo>
                        <a:pt x="12600" y="8100"/>
                        <a:pt x="12600" y="8100"/>
                        <a:pt x="12600" y="8100"/>
                      </a:cubicBezTo>
                      <a:cubicBezTo>
                        <a:pt x="6300" y="6750"/>
                        <a:pt x="6300" y="6750"/>
                        <a:pt x="6300" y="6750"/>
                      </a:cubicBezTo>
                      <a:cubicBezTo>
                        <a:pt x="5400" y="3375"/>
                        <a:pt x="5400" y="3375"/>
                        <a:pt x="5400" y="3375"/>
                      </a:cubicBezTo>
                      <a:cubicBezTo>
                        <a:pt x="4500" y="2700"/>
                        <a:pt x="3600" y="2025"/>
                        <a:pt x="2700" y="2025"/>
                      </a:cubicBezTo>
                      <a:cubicBezTo>
                        <a:pt x="900" y="2700"/>
                        <a:pt x="900" y="3375"/>
                        <a:pt x="900" y="4050"/>
                      </a:cubicBezTo>
                      <a:cubicBezTo>
                        <a:pt x="2700" y="8100"/>
                        <a:pt x="2700" y="8100"/>
                        <a:pt x="2700" y="8100"/>
                      </a:cubicBezTo>
                      <a:cubicBezTo>
                        <a:pt x="2700" y="8775"/>
                        <a:pt x="3600" y="8775"/>
                        <a:pt x="4500" y="9450"/>
                      </a:cubicBezTo>
                      <a:cubicBezTo>
                        <a:pt x="8100" y="10800"/>
                        <a:pt x="8100" y="10800"/>
                        <a:pt x="8100" y="10800"/>
                      </a:cubicBezTo>
                      <a:cubicBezTo>
                        <a:pt x="8100" y="16200"/>
                        <a:pt x="8100" y="16200"/>
                        <a:pt x="8100" y="16200"/>
                      </a:cubicBezTo>
                      <a:cubicBezTo>
                        <a:pt x="8100" y="16200"/>
                        <a:pt x="8100" y="16200"/>
                        <a:pt x="8100" y="16200"/>
                      </a:cubicBezTo>
                      <a:cubicBezTo>
                        <a:pt x="8100" y="18225"/>
                        <a:pt x="8100" y="18225"/>
                        <a:pt x="8100" y="18225"/>
                      </a:cubicBezTo>
                      <a:cubicBezTo>
                        <a:pt x="1800" y="18225"/>
                        <a:pt x="1800" y="18225"/>
                        <a:pt x="1800" y="18225"/>
                      </a:cubicBezTo>
                      <a:cubicBezTo>
                        <a:pt x="900" y="18225"/>
                        <a:pt x="0" y="18900"/>
                        <a:pt x="0" y="19575"/>
                      </a:cubicBezTo>
                      <a:cubicBezTo>
                        <a:pt x="0" y="20925"/>
                        <a:pt x="900" y="21600"/>
                        <a:pt x="1800" y="21600"/>
                      </a:cubicBezTo>
                      <a:cubicBezTo>
                        <a:pt x="10800" y="21600"/>
                        <a:pt x="10800" y="21600"/>
                        <a:pt x="10800" y="21600"/>
                      </a:cubicBezTo>
                      <a:cubicBezTo>
                        <a:pt x="11700" y="21600"/>
                        <a:pt x="12600" y="20925"/>
                        <a:pt x="12600" y="19575"/>
                      </a:cubicBezTo>
                      <a:cubicBezTo>
                        <a:pt x="12600" y="16200"/>
                        <a:pt x="12600" y="16200"/>
                        <a:pt x="12600" y="16200"/>
                      </a:cubicBezTo>
                      <a:cubicBezTo>
                        <a:pt x="17100" y="16200"/>
                        <a:pt x="17100" y="16200"/>
                        <a:pt x="17100" y="16200"/>
                      </a:cubicBezTo>
                      <a:cubicBezTo>
                        <a:pt x="17100" y="19575"/>
                        <a:pt x="17100" y="19575"/>
                        <a:pt x="17100" y="19575"/>
                      </a:cubicBezTo>
                      <a:cubicBezTo>
                        <a:pt x="17100" y="20925"/>
                        <a:pt x="18000" y="21600"/>
                        <a:pt x="18900" y="21600"/>
                      </a:cubicBezTo>
                      <a:cubicBezTo>
                        <a:pt x="19800" y="21600"/>
                        <a:pt x="20700" y="20925"/>
                        <a:pt x="20700" y="19575"/>
                      </a:cubicBezTo>
                      <a:cubicBezTo>
                        <a:pt x="20700" y="14175"/>
                        <a:pt x="20700" y="14175"/>
                        <a:pt x="20700" y="14175"/>
                      </a:cubicBezTo>
                      <a:cubicBezTo>
                        <a:pt x="20700" y="13500"/>
                        <a:pt x="19800" y="12825"/>
                        <a:pt x="18900" y="12825"/>
                      </a:cubicBezTo>
                      <a:close/>
                    </a:path>
                  </a:pathLst>
                </a:custGeom>
                <a:solidFill>
                  <a:srgbClr val="FFFFFF"/>
                </a:solidFill>
                <a:ln w="3175" cap="flat">
                  <a:noFill/>
                  <a:miter lim="400000"/>
                </a:ln>
                <a:effectLst/>
              </p:spPr>
              <p:txBody>
                <a:bodyPr wrap="square" lIns="45719" tIns="45719" rIns="45719" bIns="45719" numCol="1" anchor="t">
                  <a:noAutofit/>
                </a:bodyPr>
                <a:lstStyle/>
                <a:p>
                  <a:pPr defTabSz="642915">
                    <a:defRPr sz="3400">
                      <a:solidFill>
                        <a:srgbClr val="262626"/>
                      </a:solidFill>
                      <a:latin typeface="Roboto Condensed"/>
                      <a:ea typeface="Roboto Condensed"/>
                      <a:cs typeface="Roboto Condensed"/>
                      <a:sym typeface="Roboto Condensed"/>
                    </a:defRPr>
                  </a:pPr>
                  <a:endParaRPr sz="2391"/>
                </a:p>
              </p:txBody>
            </p:sp>
            <p:sp>
              <p:nvSpPr>
                <p:cNvPr id="273" name="Shape"/>
                <p:cNvSpPr/>
                <p:nvPr/>
              </p:nvSpPr>
              <p:spPr>
                <a:xfrm>
                  <a:off x="-1" y="-1"/>
                  <a:ext cx="254245" cy="277357"/>
                </a:xfrm>
                <a:custGeom>
                  <a:avLst/>
                  <a:gdLst/>
                  <a:ahLst/>
                  <a:cxnLst>
                    <a:cxn ang="0">
                      <a:pos x="wd2" y="hd2"/>
                    </a:cxn>
                    <a:cxn ang="5400000">
                      <a:pos x="wd2" y="hd2"/>
                    </a:cxn>
                    <a:cxn ang="10800000">
                      <a:pos x="wd2" y="hd2"/>
                    </a:cxn>
                    <a:cxn ang="16200000">
                      <a:pos x="wd2" y="hd2"/>
                    </a:cxn>
                  </a:cxnLst>
                  <a:rect l="0" t="0" r="r" b="b"/>
                  <a:pathLst>
                    <a:path w="21600" h="21600" extrusionOk="0">
                      <a:moveTo>
                        <a:pt x="20880" y="16364"/>
                      </a:moveTo>
                      <a:cubicBezTo>
                        <a:pt x="20880" y="15709"/>
                        <a:pt x="20880" y="15709"/>
                        <a:pt x="20880" y="15709"/>
                      </a:cubicBezTo>
                      <a:cubicBezTo>
                        <a:pt x="20880" y="15709"/>
                        <a:pt x="20880" y="15709"/>
                        <a:pt x="20880" y="15709"/>
                      </a:cubicBezTo>
                      <a:cubicBezTo>
                        <a:pt x="20880" y="15709"/>
                        <a:pt x="20880" y="15709"/>
                        <a:pt x="20880" y="15709"/>
                      </a:cubicBezTo>
                      <a:cubicBezTo>
                        <a:pt x="20160" y="15709"/>
                        <a:pt x="20160" y="15709"/>
                        <a:pt x="20160" y="15709"/>
                      </a:cubicBezTo>
                      <a:cubicBezTo>
                        <a:pt x="19440" y="12436"/>
                        <a:pt x="19440" y="12436"/>
                        <a:pt x="19440" y="12436"/>
                      </a:cubicBezTo>
                      <a:cubicBezTo>
                        <a:pt x="20160" y="11782"/>
                        <a:pt x="20160" y="11782"/>
                        <a:pt x="20160" y="11782"/>
                      </a:cubicBezTo>
                      <a:cubicBezTo>
                        <a:pt x="19440" y="11782"/>
                        <a:pt x="19440" y="11782"/>
                        <a:pt x="19440" y="11782"/>
                      </a:cubicBezTo>
                      <a:cubicBezTo>
                        <a:pt x="20160" y="8509"/>
                        <a:pt x="20160" y="8509"/>
                        <a:pt x="20160" y="8509"/>
                      </a:cubicBezTo>
                      <a:cubicBezTo>
                        <a:pt x="20880" y="8509"/>
                        <a:pt x="20880" y="8509"/>
                        <a:pt x="20880" y="8509"/>
                      </a:cubicBezTo>
                      <a:cubicBezTo>
                        <a:pt x="20880" y="7855"/>
                        <a:pt x="20880" y="7855"/>
                        <a:pt x="20880" y="7855"/>
                      </a:cubicBezTo>
                      <a:cubicBezTo>
                        <a:pt x="21600" y="7200"/>
                        <a:pt x="21600" y="7200"/>
                        <a:pt x="21600" y="7200"/>
                      </a:cubicBezTo>
                      <a:cubicBezTo>
                        <a:pt x="21600" y="7200"/>
                        <a:pt x="20880" y="5891"/>
                        <a:pt x="20880" y="5891"/>
                      </a:cubicBezTo>
                      <a:cubicBezTo>
                        <a:pt x="21600" y="3927"/>
                        <a:pt x="21600" y="3927"/>
                        <a:pt x="21600" y="3927"/>
                      </a:cubicBezTo>
                      <a:cubicBezTo>
                        <a:pt x="20880" y="3273"/>
                        <a:pt x="20880" y="3273"/>
                        <a:pt x="20880" y="3273"/>
                      </a:cubicBezTo>
                      <a:cubicBezTo>
                        <a:pt x="20160" y="1964"/>
                        <a:pt x="20160" y="1964"/>
                        <a:pt x="20160" y="1964"/>
                      </a:cubicBezTo>
                      <a:cubicBezTo>
                        <a:pt x="18000" y="3273"/>
                        <a:pt x="18000" y="3273"/>
                        <a:pt x="18000" y="3273"/>
                      </a:cubicBezTo>
                      <a:cubicBezTo>
                        <a:pt x="17280" y="2618"/>
                        <a:pt x="17280" y="2618"/>
                        <a:pt x="17280" y="2618"/>
                      </a:cubicBezTo>
                      <a:cubicBezTo>
                        <a:pt x="16560" y="655"/>
                        <a:pt x="16560" y="655"/>
                        <a:pt x="16560" y="655"/>
                      </a:cubicBezTo>
                      <a:cubicBezTo>
                        <a:pt x="13680" y="0"/>
                        <a:pt x="13680" y="0"/>
                        <a:pt x="13680" y="0"/>
                      </a:cubicBezTo>
                      <a:cubicBezTo>
                        <a:pt x="12960" y="1309"/>
                        <a:pt x="12960" y="1309"/>
                        <a:pt x="12960" y="1309"/>
                      </a:cubicBezTo>
                      <a:cubicBezTo>
                        <a:pt x="12240" y="1309"/>
                        <a:pt x="12240" y="1309"/>
                        <a:pt x="11520" y="1309"/>
                      </a:cubicBezTo>
                      <a:cubicBezTo>
                        <a:pt x="10800" y="0"/>
                        <a:pt x="10800" y="0"/>
                        <a:pt x="10800" y="0"/>
                      </a:cubicBezTo>
                      <a:cubicBezTo>
                        <a:pt x="7920" y="655"/>
                        <a:pt x="7920" y="655"/>
                        <a:pt x="7920" y="655"/>
                      </a:cubicBezTo>
                      <a:cubicBezTo>
                        <a:pt x="7920" y="2618"/>
                        <a:pt x="7920" y="2618"/>
                        <a:pt x="7920" y="2618"/>
                      </a:cubicBezTo>
                      <a:cubicBezTo>
                        <a:pt x="7200" y="2618"/>
                        <a:pt x="7200" y="2618"/>
                        <a:pt x="6480" y="3273"/>
                      </a:cubicBezTo>
                      <a:cubicBezTo>
                        <a:pt x="5040" y="1964"/>
                        <a:pt x="5040" y="1964"/>
                        <a:pt x="5040" y="1964"/>
                      </a:cubicBezTo>
                      <a:cubicBezTo>
                        <a:pt x="3600" y="3273"/>
                        <a:pt x="3600" y="3273"/>
                        <a:pt x="3600" y="3273"/>
                      </a:cubicBezTo>
                      <a:cubicBezTo>
                        <a:pt x="2880" y="3927"/>
                        <a:pt x="2880" y="3927"/>
                        <a:pt x="2880" y="3927"/>
                      </a:cubicBezTo>
                      <a:cubicBezTo>
                        <a:pt x="3600" y="5891"/>
                        <a:pt x="3600" y="5891"/>
                        <a:pt x="3600" y="5891"/>
                      </a:cubicBezTo>
                      <a:cubicBezTo>
                        <a:pt x="3600" y="5891"/>
                        <a:pt x="3600" y="6545"/>
                        <a:pt x="2880" y="6545"/>
                      </a:cubicBezTo>
                      <a:cubicBezTo>
                        <a:pt x="720" y="6545"/>
                        <a:pt x="720" y="6545"/>
                        <a:pt x="720" y="6545"/>
                      </a:cubicBezTo>
                      <a:cubicBezTo>
                        <a:pt x="0" y="9164"/>
                        <a:pt x="0" y="9164"/>
                        <a:pt x="0" y="9164"/>
                      </a:cubicBezTo>
                      <a:cubicBezTo>
                        <a:pt x="2160" y="10473"/>
                        <a:pt x="2160" y="10473"/>
                        <a:pt x="2160" y="10473"/>
                      </a:cubicBezTo>
                      <a:cubicBezTo>
                        <a:pt x="2160" y="10473"/>
                        <a:pt x="2160" y="11127"/>
                        <a:pt x="2160" y="11127"/>
                      </a:cubicBezTo>
                      <a:cubicBezTo>
                        <a:pt x="0" y="12436"/>
                        <a:pt x="0" y="12436"/>
                        <a:pt x="0" y="12436"/>
                      </a:cubicBezTo>
                      <a:cubicBezTo>
                        <a:pt x="720" y="15055"/>
                        <a:pt x="720" y="15055"/>
                        <a:pt x="720" y="15055"/>
                      </a:cubicBezTo>
                      <a:cubicBezTo>
                        <a:pt x="2880" y="15055"/>
                        <a:pt x="2880" y="15055"/>
                        <a:pt x="2880" y="15055"/>
                      </a:cubicBezTo>
                      <a:cubicBezTo>
                        <a:pt x="3600" y="15709"/>
                        <a:pt x="3600" y="15709"/>
                        <a:pt x="3600" y="15709"/>
                      </a:cubicBezTo>
                      <a:cubicBezTo>
                        <a:pt x="2880" y="17673"/>
                        <a:pt x="2880" y="17673"/>
                        <a:pt x="2880" y="17673"/>
                      </a:cubicBezTo>
                      <a:cubicBezTo>
                        <a:pt x="3600" y="18327"/>
                        <a:pt x="3600" y="18327"/>
                        <a:pt x="3600" y="18327"/>
                      </a:cubicBezTo>
                      <a:cubicBezTo>
                        <a:pt x="5040" y="19636"/>
                        <a:pt x="5040" y="19636"/>
                        <a:pt x="5040" y="19636"/>
                      </a:cubicBezTo>
                      <a:cubicBezTo>
                        <a:pt x="6480" y="18982"/>
                        <a:pt x="6480" y="18982"/>
                        <a:pt x="6480" y="18982"/>
                      </a:cubicBezTo>
                      <a:cubicBezTo>
                        <a:pt x="7200" y="18982"/>
                        <a:pt x="7200" y="18982"/>
                        <a:pt x="7920" y="18982"/>
                      </a:cubicBezTo>
                      <a:cubicBezTo>
                        <a:pt x="7920" y="20945"/>
                        <a:pt x="7920" y="20945"/>
                        <a:pt x="7920" y="20945"/>
                      </a:cubicBezTo>
                      <a:cubicBezTo>
                        <a:pt x="10800" y="21600"/>
                        <a:pt x="10800" y="21600"/>
                        <a:pt x="10800" y="21600"/>
                      </a:cubicBezTo>
                      <a:cubicBezTo>
                        <a:pt x="11520" y="20291"/>
                        <a:pt x="11520" y="20291"/>
                        <a:pt x="11520" y="20291"/>
                      </a:cubicBezTo>
                      <a:cubicBezTo>
                        <a:pt x="12240" y="20291"/>
                        <a:pt x="12240" y="20291"/>
                        <a:pt x="12960" y="20291"/>
                      </a:cubicBezTo>
                      <a:cubicBezTo>
                        <a:pt x="13680" y="21600"/>
                        <a:pt x="13680" y="21600"/>
                        <a:pt x="13680" y="21600"/>
                      </a:cubicBezTo>
                      <a:cubicBezTo>
                        <a:pt x="16560" y="20945"/>
                        <a:pt x="16560" y="20945"/>
                        <a:pt x="16560" y="20945"/>
                      </a:cubicBezTo>
                      <a:cubicBezTo>
                        <a:pt x="16560" y="18982"/>
                        <a:pt x="16560" y="18982"/>
                        <a:pt x="16560" y="18982"/>
                      </a:cubicBezTo>
                      <a:cubicBezTo>
                        <a:pt x="17280" y="18982"/>
                        <a:pt x="17280" y="18982"/>
                        <a:pt x="18000" y="18982"/>
                      </a:cubicBezTo>
                      <a:cubicBezTo>
                        <a:pt x="19440" y="19636"/>
                        <a:pt x="19440" y="19636"/>
                        <a:pt x="19440" y="19636"/>
                      </a:cubicBezTo>
                      <a:cubicBezTo>
                        <a:pt x="20880" y="18982"/>
                        <a:pt x="20880" y="18982"/>
                        <a:pt x="20880" y="18982"/>
                      </a:cubicBezTo>
                      <a:cubicBezTo>
                        <a:pt x="21600" y="17673"/>
                        <a:pt x="21600" y="17673"/>
                        <a:pt x="21600" y="17673"/>
                      </a:cubicBezTo>
                      <a:cubicBezTo>
                        <a:pt x="21600" y="17018"/>
                        <a:pt x="21600" y="17018"/>
                        <a:pt x="21600" y="17018"/>
                      </a:cubicBezTo>
                      <a:cubicBezTo>
                        <a:pt x="20880" y="16364"/>
                        <a:pt x="20880" y="16364"/>
                        <a:pt x="20880" y="16364"/>
                      </a:cubicBezTo>
                      <a:close/>
                      <a:moveTo>
                        <a:pt x="10080" y="12436"/>
                      </a:moveTo>
                      <a:cubicBezTo>
                        <a:pt x="9360" y="11782"/>
                        <a:pt x="9360" y="9818"/>
                        <a:pt x="10080" y="9164"/>
                      </a:cubicBezTo>
                      <a:cubicBezTo>
                        <a:pt x="11520" y="8509"/>
                        <a:pt x="12960" y="8509"/>
                        <a:pt x="14400" y="9164"/>
                      </a:cubicBezTo>
                      <a:cubicBezTo>
                        <a:pt x="15120" y="9818"/>
                        <a:pt x="15120" y="11782"/>
                        <a:pt x="14400" y="12436"/>
                      </a:cubicBezTo>
                      <a:cubicBezTo>
                        <a:pt x="12960" y="13745"/>
                        <a:pt x="11520" y="13745"/>
                        <a:pt x="10080" y="12436"/>
                      </a:cubicBezTo>
                      <a:close/>
                    </a:path>
                  </a:pathLst>
                </a:custGeom>
                <a:solidFill>
                  <a:srgbClr val="FFFFFF"/>
                </a:solidFill>
                <a:ln w="3175" cap="flat">
                  <a:noFill/>
                  <a:miter lim="400000"/>
                </a:ln>
                <a:effectLst/>
              </p:spPr>
              <p:txBody>
                <a:bodyPr wrap="square" lIns="45719" tIns="45719" rIns="45719" bIns="45719" numCol="1" anchor="t">
                  <a:noAutofit/>
                </a:bodyPr>
                <a:lstStyle/>
                <a:p>
                  <a:pPr defTabSz="642915">
                    <a:defRPr sz="3400">
                      <a:solidFill>
                        <a:srgbClr val="262626"/>
                      </a:solidFill>
                      <a:latin typeface="Roboto Condensed"/>
                      <a:ea typeface="Roboto Condensed"/>
                      <a:cs typeface="Roboto Condensed"/>
                      <a:sym typeface="Roboto Condensed"/>
                    </a:defRPr>
                  </a:pPr>
                  <a:endParaRPr sz="2391"/>
                </a:p>
              </p:txBody>
            </p:sp>
            <p:sp>
              <p:nvSpPr>
                <p:cNvPr id="274" name="Shape"/>
                <p:cNvSpPr/>
                <p:nvPr/>
              </p:nvSpPr>
              <p:spPr>
                <a:xfrm>
                  <a:off x="244995" y="69337"/>
                  <a:ext cx="166414" cy="175659"/>
                </a:xfrm>
                <a:custGeom>
                  <a:avLst/>
                  <a:gdLst/>
                  <a:ahLst/>
                  <a:cxnLst>
                    <a:cxn ang="0">
                      <a:pos x="wd2" y="hd2"/>
                    </a:cxn>
                    <a:cxn ang="5400000">
                      <a:pos x="wd2" y="hd2"/>
                    </a:cxn>
                    <a:cxn ang="10800000">
                      <a:pos x="wd2" y="hd2"/>
                    </a:cxn>
                    <a:cxn ang="16200000">
                      <a:pos x="wd2" y="hd2"/>
                    </a:cxn>
                  </a:cxnLst>
                  <a:rect l="0" t="0" r="r" b="b"/>
                  <a:pathLst>
                    <a:path w="21600" h="21600" extrusionOk="0">
                      <a:moveTo>
                        <a:pt x="18360" y="15429"/>
                      </a:moveTo>
                      <a:cubicBezTo>
                        <a:pt x="18360" y="15429"/>
                        <a:pt x="18360" y="15429"/>
                        <a:pt x="18360" y="14400"/>
                      </a:cubicBezTo>
                      <a:cubicBezTo>
                        <a:pt x="20520" y="14400"/>
                        <a:pt x="20520" y="14400"/>
                        <a:pt x="20520" y="14400"/>
                      </a:cubicBezTo>
                      <a:cubicBezTo>
                        <a:pt x="21600" y="12343"/>
                        <a:pt x="21600" y="12343"/>
                        <a:pt x="21600" y="12343"/>
                      </a:cubicBezTo>
                      <a:cubicBezTo>
                        <a:pt x="19440" y="11314"/>
                        <a:pt x="19440" y="11314"/>
                        <a:pt x="19440" y="11314"/>
                      </a:cubicBezTo>
                      <a:cubicBezTo>
                        <a:pt x="19440" y="11314"/>
                        <a:pt x="19440" y="10286"/>
                        <a:pt x="19440" y="10286"/>
                      </a:cubicBezTo>
                      <a:cubicBezTo>
                        <a:pt x="21600" y="9257"/>
                        <a:pt x="21600" y="9257"/>
                        <a:pt x="21600" y="9257"/>
                      </a:cubicBezTo>
                      <a:cubicBezTo>
                        <a:pt x="20520" y="7200"/>
                        <a:pt x="20520" y="7200"/>
                        <a:pt x="20520" y="7200"/>
                      </a:cubicBezTo>
                      <a:cubicBezTo>
                        <a:pt x="18360" y="6171"/>
                        <a:pt x="18360" y="6171"/>
                        <a:pt x="18360" y="6171"/>
                      </a:cubicBezTo>
                      <a:cubicBezTo>
                        <a:pt x="18360" y="6171"/>
                        <a:pt x="18360" y="6171"/>
                        <a:pt x="18360" y="6171"/>
                      </a:cubicBezTo>
                      <a:cubicBezTo>
                        <a:pt x="19440" y="4114"/>
                        <a:pt x="19440" y="4114"/>
                        <a:pt x="19440" y="4114"/>
                      </a:cubicBezTo>
                      <a:cubicBezTo>
                        <a:pt x="18360" y="3086"/>
                        <a:pt x="18360" y="3086"/>
                        <a:pt x="18360" y="3086"/>
                      </a:cubicBezTo>
                      <a:cubicBezTo>
                        <a:pt x="17280" y="2057"/>
                        <a:pt x="17280" y="2057"/>
                        <a:pt x="17280" y="2057"/>
                      </a:cubicBezTo>
                      <a:cubicBezTo>
                        <a:pt x="15120" y="3086"/>
                        <a:pt x="15120" y="3086"/>
                        <a:pt x="15120" y="3086"/>
                      </a:cubicBezTo>
                      <a:cubicBezTo>
                        <a:pt x="15120" y="3086"/>
                        <a:pt x="15120" y="3086"/>
                        <a:pt x="15120" y="3086"/>
                      </a:cubicBezTo>
                      <a:cubicBezTo>
                        <a:pt x="15120" y="1029"/>
                        <a:pt x="15120" y="1029"/>
                        <a:pt x="15120" y="1029"/>
                      </a:cubicBezTo>
                      <a:cubicBezTo>
                        <a:pt x="11880" y="0"/>
                        <a:pt x="11880" y="0"/>
                        <a:pt x="11880" y="0"/>
                      </a:cubicBezTo>
                      <a:cubicBezTo>
                        <a:pt x="10800" y="2057"/>
                        <a:pt x="10800" y="2057"/>
                        <a:pt x="10800" y="2057"/>
                      </a:cubicBezTo>
                      <a:cubicBezTo>
                        <a:pt x="10800" y="2057"/>
                        <a:pt x="10800" y="2057"/>
                        <a:pt x="9720" y="2057"/>
                      </a:cubicBezTo>
                      <a:cubicBezTo>
                        <a:pt x="8640" y="0"/>
                        <a:pt x="8640" y="0"/>
                        <a:pt x="8640" y="0"/>
                      </a:cubicBezTo>
                      <a:cubicBezTo>
                        <a:pt x="6480" y="1029"/>
                        <a:pt x="6480" y="1029"/>
                        <a:pt x="6480" y="1029"/>
                      </a:cubicBezTo>
                      <a:cubicBezTo>
                        <a:pt x="6480" y="3086"/>
                        <a:pt x="6480" y="3086"/>
                        <a:pt x="6480" y="3086"/>
                      </a:cubicBezTo>
                      <a:cubicBezTo>
                        <a:pt x="6480" y="3086"/>
                        <a:pt x="5400" y="3086"/>
                        <a:pt x="5400" y="3086"/>
                      </a:cubicBezTo>
                      <a:cubicBezTo>
                        <a:pt x="3240" y="2057"/>
                        <a:pt x="3240" y="2057"/>
                        <a:pt x="3240" y="2057"/>
                      </a:cubicBezTo>
                      <a:cubicBezTo>
                        <a:pt x="2160" y="4114"/>
                        <a:pt x="2160" y="4114"/>
                        <a:pt x="2160" y="4114"/>
                      </a:cubicBezTo>
                      <a:cubicBezTo>
                        <a:pt x="2160" y="6171"/>
                        <a:pt x="2160" y="6171"/>
                        <a:pt x="2160" y="6171"/>
                      </a:cubicBezTo>
                      <a:cubicBezTo>
                        <a:pt x="2160" y="6171"/>
                        <a:pt x="2160" y="6171"/>
                        <a:pt x="2160" y="6171"/>
                      </a:cubicBezTo>
                      <a:cubicBezTo>
                        <a:pt x="0" y="7200"/>
                        <a:pt x="0" y="7200"/>
                        <a:pt x="0" y="7200"/>
                      </a:cubicBezTo>
                      <a:cubicBezTo>
                        <a:pt x="0" y="9257"/>
                        <a:pt x="0" y="9257"/>
                        <a:pt x="0" y="9257"/>
                      </a:cubicBezTo>
                      <a:cubicBezTo>
                        <a:pt x="1080" y="10286"/>
                        <a:pt x="1080" y="10286"/>
                        <a:pt x="1080" y="10286"/>
                      </a:cubicBezTo>
                      <a:cubicBezTo>
                        <a:pt x="1080" y="10286"/>
                        <a:pt x="1080" y="11314"/>
                        <a:pt x="1080" y="11314"/>
                      </a:cubicBezTo>
                      <a:cubicBezTo>
                        <a:pt x="0" y="12343"/>
                        <a:pt x="0" y="12343"/>
                        <a:pt x="0" y="12343"/>
                      </a:cubicBezTo>
                      <a:cubicBezTo>
                        <a:pt x="0" y="14400"/>
                        <a:pt x="0" y="14400"/>
                        <a:pt x="0" y="14400"/>
                      </a:cubicBezTo>
                      <a:cubicBezTo>
                        <a:pt x="2160" y="14400"/>
                        <a:pt x="2160" y="14400"/>
                        <a:pt x="2160" y="14400"/>
                      </a:cubicBezTo>
                      <a:cubicBezTo>
                        <a:pt x="2160" y="15429"/>
                        <a:pt x="2160" y="15429"/>
                        <a:pt x="2160" y="15429"/>
                      </a:cubicBezTo>
                      <a:cubicBezTo>
                        <a:pt x="2160" y="17486"/>
                        <a:pt x="2160" y="17486"/>
                        <a:pt x="2160" y="17486"/>
                      </a:cubicBezTo>
                      <a:cubicBezTo>
                        <a:pt x="3240" y="18514"/>
                        <a:pt x="3240" y="18514"/>
                        <a:pt x="3240" y="18514"/>
                      </a:cubicBezTo>
                      <a:cubicBezTo>
                        <a:pt x="5400" y="18514"/>
                        <a:pt x="5400" y="18514"/>
                        <a:pt x="5400" y="18514"/>
                      </a:cubicBezTo>
                      <a:cubicBezTo>
                        <a:pt x="5400" y="18514"/>
                        <a:pt x="5400" y="18514"/>
                        <a:pt x="6480" y="18514"/>
                      </a:cubicBezTo>
                      <a:cubicBezTo>
                        <a:pt x="6480" y="20571"/>
                        <a:pt x="6480" y="20571"/>
                        <a:pt x="6480" y="20571"/>
                      </a:cubicBezTo>
                      <a:cubicBezTo>
                        <a:pt x="8640" y="21600"/>
                        <a:pt x="8640" y="21600"/>
                        <a:pt x="8640" y="21600"/>
                      </a:cubicBezTo>
                      <a:cubicBezTo>
                        <a:pt x="9720" y="19543"/>
                        <a:pt x="9720" y="19543"/>
                        <a:pt x="9720" y="19543"/>
                      </a:cubicBezTo>
                      <a:cubicBezTo>
                        <a:pt x="10800" y="19543"/>
                        <a:pt x="10800" y="19543"/>
                        <a:pt x="10800" y="19543"/>
                      </a:cubicBezTo>
                      <a:cubicBezTo>
                        <a:pt x="11880" y="21600"/>
                        <a:pt x="11880" y="21600"/>
                        <a:pt x="11880" y="21600"/>
                      </a:cubicBezTo>
                      <a:cubicBezTo>
                        <a:pt x="15120" y="20571"/>
                        <a:pt x="15120" y="20571"/>
                        <a:pt x="15120" y="20571"/>
                      </a:cubicBezTo>
                      <a:cubicBezTo>
                        <a:pt x="15120" y="18514"/>
                        <a:pt x="15120" y="18514"/>
                        <a:pt x="15120" y="18514"/>
                      </a:cubicBezTo>
                      <a:cubicBezTo>
                        <a:pt x="15120" y="18514"/>
                        <a:pt x="15120" y="18514"/>
                        <a:pt x="15120" y="18514"/>
                      </a:cubicBezTo>
                      <a:cubicBezTo>
                        <a:pt x="17280" y="18514"/>
                        <a:pt x="17280" y="18514"/>
                        <a:pt x="17280" y="18514"/>
                      </a:cubicBezTo>
                      <a:cubicBezTo>
                        <a:pt x="18360" y="18514"/>
                        <a:pt x="18360" y="18514"/>
                        <a:pt x="18360" y="18514"/>
                      </a:cubicBezTo>
                      <a:cubicBezTo>
                        <a:pt x="19440" y="17486"/>
                        <a:pt x="19440" y="17486"/>
                        <a:pt x="19440" y="17486"/>
                      </a:cubicBezTo>
                      <a:lnTo>
                        <a:pt x="18360" y="15429"/>
                      </a:lnTo>
                      <a:close/>
                      <a:moveTo>
                        <a:pt x="8640" y="12343"/>
                      </a:moveTo>
                      <a:cubicBezTo>
                        <a:pt x="7560" y="11314"/>
                        <a:pt x="7560" y="10286"/>
                        <a:pt x="8640" y="9257"/>
                      </a:cubicBezTo>
                      <a:cubicBezTo>
                        <a:pt x="9720" y="8229"/>
                        <a:pt x="10800" y="8229"/>
                        <a:pt x="11880" y="9257"/>
                      </a:cubicBezTo>
                      <a:cubicBezTo>
                        <a:pt x="12960" y="10286"/>
                        <a:pt x="12960" y="11314"/>
                        <a:pt x="11880" y="12343"/>
                      </a:cubicBezTo>
                      <a:cubicBezTo>
                        <a:pt x="10800" y="13371"/>
                        <a:pt x="9720" y="13371"/>
                        <a:pt x="8640" y="12343"/>
                      </a:cubicBezTo>
                      <a:close/>
                    </a:path>
                  </a:pathLst>
                </a:custGeom>
                <a:solidFill>
                  <a:srgbClr val="FFFFFF"/>
                </a:solidFill>
                <a:ln w="3175" cap="flat">
                  <a:noFill/>
                  <a:miter lim="400000"/>
                </a:ln>
                <a:effectLst/>
              </p:spPr>
              <p:txBody>
                <a:bodyPr wrap="square" lIns="45719" tIns="45719" rIns="45719" bIns="45719" numCol="1" anchor="t">
                  <a:noAutofit/>
                </a:bodyPr>
                <a:lstStyle/>
                <a:p>
                  <a:pPr defTabSz="642915">
                    <a:defRPr sz="3400">
                      <a:solidFill>
                        <a:srgbClr val="262626"/>
                      </a:solidFill>
                      <a:latin typeface="Roboto Condensed"/>
                      <a:ea typeface="Roboto Condensed"/>
                      <a:cs typeface="Roboto Condensed"/>
                      <a:sym typeface="Roboto Condensed"/>
                    </a:defRPr>
                  </a:pPr>
                  <a:endParaRPr sz="2391"/>
                </a:p>
              </p:txBody>
            </p:sp>
          </p:grpSp>
        </p:grpSp>
        <p:grpSp>
          <p:nvGrpSpPr>
            <p:cNvPr id="288" name="Group"/>
            <p:cNvGrpSpPr/>
            <p:nvPr/>
          </p:nvGrpSpPr>
          <p:grpSpPr>
            <a:xfrm>
              <a:off x="2067164" y="4031431"/>
              <a:ext cx="1203058" cy="1203058"/>
              <a:chOff x="0" y="0"/>
              <a:chExt cx="1203057" cy="1203057"/>
            </a:xfrm>
          </p:grpSpPr>
          <p:sp>
            <p:nvSpPr>
              <p:cNvPr id="277" name="Circle"/>
              <p:cNvSpPr/>
              <p:nvPr/>
            </p:nvSpPr>
            <p:spPr>
              <a:xfrm>
                <a:off x="0" y="0"/>
                <a:ext cx="1203058" cy="1203058"/>
              </a:xfrm>
              <a:prstGeom prst="ellipse">
                <a:avLst/>
              </a:prstGeom>
              <a:solidFill>
                <a:srgbClr val="176490"/>
              </a:solidFill>
              <a:ln w="25400" cap="flat">
                <a:solidFill>
                  <a:srgbClr val="FFFFFF"/>
                </a:solidFill>
                <a:prstDash val="solid"/>
                <a:round/>
              </a:ln>
              <a:effectLst/>
            </p:spPr>
            <p:txBody>
              <a:bodyPr wrap="square" lIns="45719" tIns="45719" rIns="45719" bIns="45719" numCol="1" anchor="ctr">
                <a:noAutofit/>
              </a:bodyPr>
              <a:lstStyle/>
              <a:p>
                <a:pPr defTabSz="642915">
                  <a:defRPr sz="1800">
                    <a:solidFill>
                      <a:srgbClr val="FFFFFF"/>
                    </a:solidFill>
                    <a:latin typeface="Calibri"/>
                    <a:ea typeface="Calibri"/>
                    <a:cs typeface="Calibri"/>
                    <a:sym typeface="Calibri"/>
                  </a:defRPr>
                </a:pPr>
                <a:endParaRPr sz="1266"/>
              </a:p>
            </p:txBody>
          </p:sp>
          <p:grpSp>
            <p:nvGrpSpPr>
              <p:cNvPr id="287" name="Group"/>
              <p:cNvGrpSpPr/>
              <p:nvPr/>
            </p:nvGrpSpPr>
            <p:grpSpPr>
              <a:xfrm>
                <a:off x="263066" y="319551"/>
                <a:ext cx="608024" cy="494191"/>
                <a:chOff x="0" y="0"/>
                <a:chExt cx="608022" cy="494190"/>
              </a:xfrm>
            </p:grpSpPr>
            <p:sp>
              <p:nvSpPr>
                <p:cNvPr id="278" name="Shape"/>
                <p:cNvSpPr/>
                <p:nvPr/>
              </p:nvSpPr>
              <p:spPr>
                <a:xfrm>
                  <a:off x="-1" y="374807"/>
                  <a:ext cx="391469" cy="1193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21600"/>
                        <a:pt x="0" y="21600"/>
                        <a:pt x="0" y="21600"/>
                      </a:cubicBezTo>
                      <a:cubicBezTo>
                        <a:pt x="6789" y="21600"/>
                        <a:pt x="6789" y="21600"/>
                        <a:pt x="6789" y="21600"/>
                      </a:cubicBezTo>
                      <a:cubicBezTo>
                        <a:pt x="8640" y="14850"/>
                        <a:pt x="8640" y="14850"/>
                        <a:pt x="8640" y="14850"/>
                      </a:cubicBezTo>
                      <a:cubicBezTo>
                        <a:pt x="8640" y="8775"/>
                        <a:pt x="8640" y="8775"/>
                        <a:pt x="8640" y="8775"/>
                      </a:cubicBezTo>
                      <a:cubicBezTo>
                        <a:pt x="12754" y="8775"/>
                        <a:pt x="12754" y="8775"/>
                        <a:pt x="12754" y="8775"/>
                      </a:cubicBezTo>
                      <a:cubicBezTo>
                        <a:pt x="12754" y="14850"/>
                        <a:pt x="12754" y="14850"/>
                        <a:pt x="12754" y="14850"/>
                      </a:cubicBezTo>
                      <a:cubicBezTo>
                        <a:pt x="14606" y="21600"/>
                        <a:pt x="14606" y="21600"/>
                        <a:pt x="14606" y="21600"/>
                      </a:cubicBezTo>
                      <a:cubicBezTo>
                        <a:pt x="21600" y="21600"/>
                        <a:pt x="21600" y="21600"/>
                        <a:pt x="21600" y="21600"/>
                      </a:cubicBezTo>
                      <a:cubicBezTo>
                        <a:pt x="21600" y="0"/>
                        <a:pt x="21600" y="0"/>
                        <a:pt x="21600" y="0"/>
                      </a:cubicBezTo>
                      <a:cubicBezTo>
                        <a:pt x="13783" y="0"/>
                        <a:pt x="13783" y="0"/>
                        <a:pt x="13783" y="0"/>
                      </a:cubicBezTo>
                      <a:cubicBezTo>
                        <a:pt x="13166" y="0"/>
                        <a:pt x="12754" y="1350"/>
                        <a:pt x="12754" y="2700"/>
                      </a:cubicBezTo>
                      <a:cubicBezTo>
                        <a:pt x="8640" y="2700"/>
                        <a:pt x="8640" y="2700"/>
                        <a:pt x="8640" y="2700"/>
                      </a:cubicBezTo>
                      <a:cubicBezTo>
                        <a:pt x="8640" y="1350"/>
                        <a:pt x="8229" y="0"/>
                        <a:pt x="7817" y="0"/>
                      </a:cubicBezTo>
                      <a:lnTo>
                        <a:pt x="0" y="0"/>
                      </a:lnTo>
                      <a:close/>
                      <a:moveTo>
                        <a:pt x="13783" y="3375"/>
                      </a:moveTo>
                      <a:cubicBezTo>
                        <a:pt x="20571" y="3375"/>
                        <a:pt x="20571" y="3375"/>
                        <a:pt x="20571" y="3375"/>
                      </a:cubicBezTo>
                      <a:cubicBezTo>
                        <a:pt x="20571" y="18225"/>
                        <a:pt x="20571" y="18225"/>
                        <a:pt x="20571" y="18225"/>
                      </a:cubicBezTo>
                      <a:cubicBezTo>
                        <a:pt x="15223" y="18225"/>
                        <a:pt x="15223" y="18225"/>
                        <a:pt x="15223" y="18225"/>
                      </a:cubicBezTo>
                      <a:cubicBezTo>
                        <a:pt x="13783" y="13500"/>
                        <a:pt x="13783" y="13500"/>
                        <a:pt x="13783" y="13500"/>
                      </a:cubicBezTo>
                      <a:lnTo>
                        <a:pt x="13783" y="3375"/>
                      </a:lnTo>
                      <a:close/>
                      <a:moveTo>
                        <a:pt x="1029" y="3375"/>
                      </a:moveTo>
                      <a:cubicBezTo>
                        <a:pt x="7611" y="3375"/>
                        <a:pt x="7611" y="3375"/>
                        <a:pt x="7611" y="3375"/>
                      </a:cubicBezTo>
                      <a:cubicBezTo>
                        <a:pt x="7611" y="13500"/>
                        <a:pt x="7611" y="13500"/>
                        <a:pt x="7611" y="13500"/>
                      </a:cubicBezTo>
                      <a:cubicBezTo>
                        <a:pt x="6377" y="18225"/>
                        <a:pt x="6377" y="18225"/>
                        <a:pt x="6377" y="18225"/>
                      </a:cubicBezTo>
                      <a:cubicBezTo>
                        <a:pt x="1029" y="18225"/>
                        <a:pt x="1029" y="18225"/>
                        <a:pt x="1029" y="18225"/>
                      </a:cubicBezTo>
                      <a:lnTo>
                        <a:pt x="1029" y="3375"/>
                      </a:lnTo>
                      <a:close/>
                    </a:path>
                  </a:pathLst>
                </a:custGeom>
                <a:solidFill>
                  <a:srgbClr val="FFFFFF"/>
                </a:solidFill>
                <a:ln w="3175" cap="flat">
                  <a:noFill/>
                  <a:miter lim="400000"/>
                </a:ln>
                <a:effectLst/>
              </p:spPr>
              <p:txBody>
                <a:bodyPr wrap="square" lIns="45719" tIns="45719" rIns="45719" bIns="45719" numCol="1" anchor="t">
                  <a:noAutofit/>
                </a:bodyPr>
                <a:lstStyle/>
                <a:p>
                  <a:pPr defTabSz="642915">
                    <a:defRPr sz="3400">
                      <a:solidFill>
                        <a:srgbClr val="262626"/>
                      </a:solidFill>
                      <a:latin typeface="Roboto Condensed"/>
                      <a:ea typeface="Roboto Condensed"/>
                      <a:cs typeface="Roboto Condensed"/>
                      <a:sym typeface="Roboto Condensed"/>
                    </a:defRPr>
                  </a:pPr>
                  <a:endParaRPr sz="2391"/>
                </a:p>
              </p:txBody>
            </p:sp>
            <p:sp>
              <p:nvSpPr>
                <p:cNvPr id="279" name="Shape"/>
                <p:cNvSpPr/>
                <p:nvPr/>
              </p:nvSpPr>
              <p:spPr>
                <a:xfrm>
                  <a:off x="5552" y="283187"/>
                  <a:ext cx="77739" cy="8606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5429" y="0"/>
                      </a:lnTo>
                      <a:lnTo>
                        <a:pt x="21600" y="0"/>
                      </a:lnTo>
                      <a:lnTo>
                        <a:pt x="13114" y="21600"/>
                      </a:lnTo>
                      <a:lnTo>
                        <a:pt x="0" y="21600"/>
                      </a:lnTo>
                      <a:close/>
                    </a:path>
                  </a:pathLst>
                </a:custGeom>
                <a:solidFill>
                  <a:srgbClr val="FFFFFF"/>
                </a:solidFill>
                <a:ln w="3175" cap="flat">
                  <a:noFill/>
                  <a:miter lim="400000"/>
                </a:ln>
                <a:effectLst/>
              </p:spPr>
              <p:txBody>
                <a:bodyPr wrap="square" lIns="45719" tIns="45719" rIns="45719" bIns="45719" numCol="1" anchor="t">
                  <a:noAutofit/>
                </a:bodyPr>
                <a:lstStyle/>
                <a:p>
                  <a:pPr defTabSz="642915">
                    <a:defRPr sz="3400">
                      <a:solidFill>
                        <a:srgbClr val="262626"/>
                      </a:solidFill>
                      <a:latin typeface="Roboto Condensed"/>
                      <a:ea typeface="Roboto Condensed"/>
                      <a:cs typeface="Roboto Condensed"/>
                      <a:sym typeface="Roboto Condensed"/>
                    </a:defRPr>
                  </a:pPr>
                  <a:endParaRPr sz="2391"/>
                </a:p>
              </p:txBody>
            </p:sp>
            <p:sp>
              <p:nvSpPr>
                <p:cNvPr id="280" name="Shape"/>
                <p:cNvSpPr/>
                <p:nvPr/>
              </p:nvSpPr>
              <p:spPr>
                <a:xfrm>
                  <a:off x="335939" y="0"/>
                  <a:ext cx="186018" cy="8606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21600" y="21600"/>
                        <a:pt x="21600" y="21600"/>
                        <a:pt x="21600" y="21600"/>
                      </a:cubicBezTo>
                      <a:cubicBezTo>
                        <a:pt x="21600" y="14087"/>
                        <a:pt x="21600" y="14087"/>
                        <a:pt x="21600" y="14087"/>
                      </a:cubicBezTo>
                      <a:cubicBezTo>
                        <a:pt x="21600" y="10330"/>
                        <a:pt x="20304" y="6574"/>
                        <a:pt x="18144" y="6574"/>
                      </a:cubicBezTo>
                      <a:cubicBezTo>
                        <a:pt x="17280" y="6574"/>
                        <a:pt x="17280" y="6574"/>
                        <a:pt x="17280" y="6574"/>
                      </a:cubicBezTo>
                      <a:cubicBezTo>
                        <a:pt x="17280" y="4696"/>
                        <a:pt x="17280" y="4696"/>
                        <a:pt x="17280" y="4696"/>
                      </a:cubicBezTo>
                      <a:cubicBezTo>
                        <a:pt x="17280" y="1878"/>
                        <a:pt x="16416" y="0"/>
                        <a:pt x="15120" y="0"/>
                      </a:cubicBezTo>
                      <a:cubicBezTo>
                        <a:pt x="6480" y="0"/>
                        <a:pt x="6480" y="0"/>
                        <a:pt x="6480" y="0"/>
                      </a:cubicBezTo>
                      <a:cubicBezTo>
                        <a:pt x="5184" y="0"/>
                        <a:pt x="4320" y="1878"/>
                        <a:pt x="4320" y="4696"/>
                      </a:cubicBezTo>
                      <a:cubicBezTo>
                        <a:pt x="4320" y="6574"/>
                        <a:pt x="4320" y="6574"/>
                        <a:pt x="4320" y="6574"/>
                      </a:cubicBezTo>
                      <a:cubicBezTo>
                        <a:pt x="3456" y="6574"/>
                        <a:pt x="3456" y="6574"/>
                        <a:pt x="3456" y="6574"/>
                      </a:cubicBezTo>
                      <a:cubicBezTo>
                        <a:pt x="1728" y="6574"/>
                        <a:pt x="0" y="10330"/>
                        <a:pt x="0" y="14087"/>
                      </a:cubicBezTo>
                      <a:lnTo>
                        <a:pt x="0" y="21600"/>
                      </a:lnTo>
                      <a:close/>
                      <a:moveTo>
                        <a:pt x="9072" y="7513"/>
                      </a:moveTo>
                      <a:cubicBezTo>
                        <a:pt x="9072" y="5635"/>
                        <a:pt x="9936" y="3757"/>
                        <a:pt x="10800" y="3757"/>
                      </a:cubicBezTo>
                      <a:cubicBezTo>
                        <a:pt x="11664" y="3757"/>
                        <a:pt x="12528" y="5635"/>
                        <a:pt x="12528" y="7513"/>
                      </a:cubicBezTo>
                      <a:cubicBezTo>
                        <a:pt x="12528" y="9391"/>
                        <a:pt x="11664" y="10330"/>
                        <a:pt x="10800" y="10330"/>
                      </a:cubicBezTo>
                      <a:cubicBezTo>
                        <a:pt x="9936" y="10330"/>
                        <a:pt x="9072" y="9391"/>
                        <a:pt x="9072" y="7513"/>
                      </a:cubicBezTo>
                      <a:close/>
                    </a:path>
                  </a:pathLst>
                </a:custGeom>
                <a:solidFill>
                  <a:srgbClr val="FFFFFF"/>
                </a:solidFill>
                <a:ln w="3175" cap="flat">
                  <a:noFill/>
                  <a:miter lim="400000"/>
                </a:ln>
                <a:effectLst/>
              </p:spPr>
              <p:txBody>
                <a:bodyPr wrap="square" lIns="45719" tIns="45719" rIns="45719" bIns="45719" numCol="1" anchor="t">
                  <a:noAutofit/>
                </a:bodyPr>
                <a:lstStyle/>
                <a:p>
                  <a:pPr defTabSz="642915">
                    <a:defRPr sz="3400">
                      <a:solidFill>
                        <a:srgbClr val="262626"/>
                      </a:solidFill>
                      <a:latin typeface="Roboto Condensed"/>
                      <a:ea typeface="Roboto Condensed"/>
                      <a:cs typeface="Roboto Condensed"/>
                      <a:sym typeface="Roboto Condensed"/>
                    </a:defRPr>
                  </a:pPr>
                  <a:endParaRPr sz="2391"/>
                </a:p>
              </p:txBody>
            </p:sp>
            <p:sp>
              <p:nvSpPr>
                <p:cNvPr id="281" name="Shape"/>
                <p:cNvSpPr/>
                <p:nvPr/>
              </p:nvSpPr>
              <p:spPr>
                <a:xfrm>
                  <a:off x="308176" y="283187"/>
                  <a:ext cx="191570" cy="86068"/>
                </a:xfrm>
                <a:custGeom>
                  <a:avLst/>
                  <a:gdLst/>
                  <a:ahLst/>
                  <a:cxnLst>
                    <a:cxn ang="0">
                      <a:pos x="wd2" y="hd2"/>
                    </a:cxn>
                    <a:cxn ang="5400000">
                      <a:pos x="wd2" y="hd2"/>
                    </a:cxn>
                    <a:cxn ang="10800000">
                      <a:pos x="wd2" y="hd2"/>
                    </a:cxn>
                    <a:cxn ang="16200000">
                      <a:pos x="wd2" y="hd2"/>
                    </a:cxn>
                  </a:cxnLst>
                  <a:rect l="0" t="0" r="r" b="b"/>
                  <a:pathLst>
                    <a:path w="21600" h="21600" extrusionOk="0">
                      <a:moveTo>
                        <a:pt x="5635" y="5574"/>
                      </a:moveTo>
                      <a:lnTo>
                        <a:pt x="21600" y="5574"/>
                      </a:lnTo>
                      <a:lnTo>
                        <a:pt x="21600" y="10452"/>
                      </a:lnTo>
                      <a:lnTo>
                        <a:pt x="5635" y="10452"/>
                      </a:lnTo>
                      <a:lnTo>
                        <a:pt x="9078" y="21600"/>
                      </a:lnTo>
                      <a:lnTo>
                        <a:pt x="3130" y="21600"/>
                      </a:lnTo>
                      <a:lnTo>
                        <a:pt x="0" y="0"/>
                      </a:lnTo>
                      <a:lnTo>
                        <a:pt x="2817" y="0"/>
                      </a:lnTo>
                      <a:lnTo>
                        <a:pt x="5635" y="10452"/>
                      </a:lnTo>
                      <a:lnTo>
                        <a:pt x="5635" y="5574"/>
                      </a:lnTo>
                      <a:close/>
                    </a:path>
                  </a:pathLst>
                </a:custGeom>
                <a:solidFill>
                  <a:srgbClr val="FFFFFF"/>
                </a:solidFill>
                <a:ln w="3175" cap="flat">
                  <a:noFill/>
                  <a:miter lim="400000"/>
                </a:ln>
                <a:effectLst/>
              </p:spPr>
              <p:txBody>
                <a:bodyPr wrap="square" lIns="45719" tIns="45719" rIns="45719" bIns="45719" numCol="1" anchor="t">
                  <a:noAutofit/>
                </a:bodyPr>
                <a:lstStyle/>
                <a:p>
                  <a:pPr defTabSz="642915">
                    <a:defRPr sz="3400">
                      <a:solidFill>
                        <a:srgbClr val="262626"/>
                      </a:solidFill>
                      <a:latin typeface="Roboto Condensed"/>
                      <a:ea typeface="Roboto Condensed"/>
                      <a:cs typeface="Roboto Condensed"/>
                      <a:sym typeface="Roboto Condensed"/>
                    </a:defRPr>
                  </a:pPr>
                  <a:endParaRPr sz="2391"/>
                </a:p>
              </p:txBody>
            </p:sp>
            <p:sp>
              <p:nvSpPr>
                <p:cNvPr id="282" name="Rectangle"/>
                <p:cNvSpPr/>
                <p:nvPr/>
              </p:nvSpPr>
              <p:spPr>
                <a:xfrm>
                  <a:off x="360926" y="152699"/>
                  <a:ext cx="141596" cy="13884"/>
                </a:xfrm>
                <a:prstGeom prst="rect">
                  <a:avLst/>
                </a:prstGeom>
                <a:solidFill>
                  <a:srgbClr val="FFFFFF"/>
                </a:solidFill>
                <a:ln w="3175" cap="flat">
                  <a:noFill/>
                  <a:miter lim="400000"/>
                </a:ln>
                <a:effectLst/>
              </p:spPr>
              <p:txBody>
                <a:bodyPr wrap="square" lIns="45719" tIns="45719" rIns="45719" bIns="45719" numCol="1" anchor="t">
                  <a:noAutofit/>
                </a:bodyPr>
                <a:lstStyle/>
                <a:p>
                  <a:pPr defTabSz="642915">
                    <a:defRPr sz="3400">
                      <a:solidFill>
                        <a:srgbClr val="262626"/>
                      </a:solidFill>
                      <a:latin typeface="Roboto Condensed"/>
                      <a:ea typeface="Roboto Condensed"/>
                      <a:cs typeface="Roboto Condensed"/>
                      <a:sym typeface="Roboto Condensed"/>
                    </a:defRPr>
                  </a:pPr>
                  <a:endParaRPr sz="2391"/>
                </a:p>
              </p:txBody>
            </p:sp>
            <p:sp>
              <p:nvSpPr>
                <p:cNvPr id="283" name="Rectangle"/>
                <p:cNvSpPr/>
                <p:nvPr/>
              </p:nvSpPr>
              <p:spPr>
                <a:xfrm>
                  <a:off x="358150" y="252648"/>
                  <a:ext cx="141596" cy="19435"/>
                </a:xfrm>
                <a:prstGeom prst="rect">
                  <a:avLst/>
                </a:prstGeom>
                <a:solidFill>
                  <a:srgbClr val="FFFFFF"/>
                </a:solidFill>
                <a:ln w="3175" cap="flat">
                  <a:noFill/>
                  <a:miter lim="400000"/>
                </a:ln>
                <a:effectLst/>
              </p:spPr>
              <p:txBody>
                <a:bodyPr wrap="square" lIns="45719" tIns="45719" rIns="45719" bIns="45719" numCol="1" anchor="t">
                  <a:noAutofit/>
                </a:bodyPr>
                <a:lstStyle/>
                <a:p>
                  <a:pPr defTabSz="642915">
                    <a:defRPr sz="3400">
                      <a:solidFill>
                        <a:srgbClr val="262626"/>
                      </a:solidFill>
                      <a:latin typeface="Roboto Condensed"/>
                      <a:ea typeface="Roboto Condensed"/>
                      <a:cs typeface="Roboto Condensed"/>
                      <a:sym typeface="Roboto Condensed"/>
                    </a:defRPr>
                  </a:pPr>
                  <a:endParaRPr sz="2391"/>
                </a:p>
              </p:txBody>
            </p:sp>
            <p:sp>
              <p:nvSpPr>
                <p:cNvPr id="284" name="Rectangle"/>
                <p:cNvSpPr/>
                <p:nvPr/>
              </p:nvSpPr>
              <p:spPr>
                <a:xfrm>
                  <a:off x="360926" y="199896"/>
                  <a:ext cx="141596" cy="19436"/>
                </a:xfrm>
                <a:prstGeom prst="rect">
                  <a:avLst/>
                </a:prstGeom>
                <a:solidFill>
                  <a:srgbClr val="FFFFFF"/>
                </a:solidFill>
                <a:ln w="3175" cap="flat">
                  <a:noFill/>
                  <a:miter lim="400000"/>
                </a:ln>
                <a:effectLst/>
              </p:spPr>
              <p:txBody>
                <a:bodyPr wrap="square" lIns="45719" tIns="45719" rIns="45719" bIns="45719" numCol="1" anchor="t">
                  <a:noAutofit/>
                </a:bodyPr>
                <a:lstStyle/>
                <a:p>
                  <a:pPr defTabSz="642915">
                    <a:defRPr sz="3400">
                      <a:solidFill>
                        <a:srgbClr val="262626"/>
                      </a:solidFill>
                      <a:latin typeface="Roboto Condensed"/>
                      <a:ea typeface="Roboto Condensed"/>
                      <a:cs typeface="Roboto Condensed"/>
                      <a:sym typeface="Roboto Condensed"/>
                    </a:defRPr>
                  </a:pPr>
                  <a:endParaRPr sz="2391"/>
                </a:p>
              </p:txBody>
            </p:sp>
            <p:sp>
              <p:nvSpPr>
                <p:cNvPr id="285" name="Shape"/>
                <p:cNvSpPr/>
                <p:nvPr/>
              </p:nvSpPr>
              <p:spPr>
                <a:xfrm>
                  <a:off x="249872" y="52751"/>
                  <a:ext cx="69410" cy="305399"/>
                </a:xfrm>
                <a:custGeom>
                  <a:avLst/>
                  <a:gdLst/>
                  <a:ahLst/>
                  <a:cxnLst>
                    <a:cxn ang="0">
                      <a:pos x="wd2" y="hd2"/>
                    </a:cxn>
                    <a:cxn ang="5400000">
                      <a:pos x="wd2" y="hd2"/>
                    </a:cxn>
                    <a:cxn ang="10800000">
                      <a:pos x="wd2" y="hd2"/>
                    </a:cxn>
                    <a:cxn ang="16200000">
                      <a:pos x="wd2" y="hd2"/>
                    </a:cxn>
                  </a:cxnLst>
                  <a:rect l="0" t="0" r="r" b="b"/>
                  <a:pathLst>
                    <a:path w="21600" h="21600" extrusionOk="0">
                      <a:moveTo>
                        <a:pt x="21600" y="3424"/>
                      </a:moveTo>
                      <a:cubicBezTo>
                        <a:pt x="14779" y="3424"/>
                        <a:pt x="14779" y="3424"/>
                        <a:pt x="14779" y="3424"/>
                      </a:cubicBezTo>
                      <a:cubicBezTo>
                        <a:pt x="14779" y="21600"/>
                        <a:pt x="14779" y="21600"/>
                        <a:pt x="14779" y="21600"/>
                      </a:cubicBezTo>
                      <a:cubicBezTo>
                        <a:pt x="0" y="21600"/>
                        <a:pt x="0" y="21600"/>
                        <a:pt x="0" y="21600"/>
                      </a:cubicBezTo>
                      <a:cubicBezTo>
                        <a:pt x="0" y="2107"/>
                        <a:pt x="0" y="2107"/>
                        <a:pt x="0" y="2107"/>
                      </a:cubicBezTo>
                      <a:cubicBezTo>
                        <a:pt x="0" y="1054"/>
                        <a:pt x="3411" y="0"/>
                        <a:pt x="9095" y="0"/>
                      </a:cubicBezTo>
                      <a:cubicBezTo>
                        <a:pt x="21600" y="0"/>
                        <a:pt x="21600" y="0"/>
                        <a:pt x="21600" y="0"/>
                      </a:cubicBezTo>
                      <a:cubicBezTo>
                        <a:pt x="21600" y="0"/>
                        <a:pt x="21600" y="263"/>
                        <a:pt x="21600" y="263"/>
                      </a:cubicBezTo>
                      <a:lnTo>
                        <a:pt x="21600" y="3424"/>
                      </a:lnTo>
                      <a:close/>
                    </a:path>
                  </a:pathLst>
                </a:custGeom>
                <a:solidFill>
                  <a:srgbClr val="FFFFFF"/>
                </a:solidFill>
                <a:ln w="3175" cap="flat">
                  <a:noFill/>
                  <a:miter lim="400000"/>
                </a:ln>
                <a:effectLst/>
              </p:spPr>
              <p:txBody>
                <a:bodyPr wrap="square" lIns="45719" tIns="45719" rIns="45719" bIns="45719" numCol="1" anchor="t">
                  <a:noAutofit/>
                </a:bodyPr>
                <a:lstStyle/>
                <a:p>
                  <a:pPr defTabSz="642915">
                    <a:defRPr sz="3400">
                      <a:solidFill>
                        <a:srgbClr val="262626"/>
                      </a:solidFill>
                      <a:latin typeface="Roboto Condensed"/>
                      <a:ea typeface="Roboto Condensed"/>
                      <a:cs typeface="Roboto Condensed"/>
                      <a:sym typeface="Roboto Condensed"/>
                    </a:defRPr>
                  </a:pPr>
                  <a:endParaRPr sz="2391"/>
                </a:p>
              </p:txBody>
            </p:sp>
            <p:sp>
              <p:nvSpPr>
                <p:cNvPr id="286" name="Shape"/>
                <p:cNvSpPr/>
                <p:nvPr/>
              </p:nvSpPr>
              <p:spPr>
                <a:xfrm>
                  <a:off x="405347" y="52751"/>
                  <a:ext cx="202676" cy="427558"/>
                </a:xfrm>
                <a:custGeom>
                  <a:avLst/>
                  <a:gdLst/>
                  <a:ahLst/>
                  <a:cxnLst>
                    <a:cxn ang="0">
                      <a:pos x="wd2" y="hd2"/>
                    </a:cxn>
                    <a:cxn ang="5400000">
                      <a:pos x="wd2" y="hd2"/>
                    </a:cxn>
                    <a:cxn ang="10800000">
                      <a:pos x="wd2" y="hd2"/>
                    </a:cxn>
                    <a:cxn ang="16200000">
                      <a:pos x="wd2" y="hd2"/>
                    </a:cxn>
                  </a:cxnLst>
                  <a:rect l="0" t="0" r="r" b="b"/>
                  <a:pathLst>
                    <a:path w="21600" h="21600" extrusionOk="0">
                      <a:moveTo>
                        <a:pt x="16400" y="2442"/>
                      </a:moveTo>
                      <a:cubicBezTo>
                        <a:pt x="14000" y="2442"/>
                        <a:pt x="14000" y="2442"/>
                        <a:pt x="14000" y="2442"/>
                      </a:cubicBezTo>
                      <a:cubicBezTo>
                        <a:pt x="14000" y="188"/>
                        <a:pt x="14000" y="188"/>
                        <a:pt x="14000" y="188"/>
                      </a:cubicBezTo>
                      <a:cubicBezTo>
                        <a:pt x="14000" y="188"/>
                        <a:pt x="14000" y="0"/>
                        <a:pt x="14000" y="0"/>
                      </a:cubicBezTo>
                      <a:cubicBezTo>
                        <a:pt x="18800" y="0"/>
                        <a:pt x="18800" y="0"/>
                        <a:pt x="18800" y="0"/>
                      </a:cubicBezTo>
                      <a:cubicBezTo>
                        <a:pt x="20400" y="0"/>
                        <a:pt x="21600" y="751"/>
                        <a:pt x="21600" y="1503"/>
                      </a:cubicBezTo>
                      <a:cubicBezTo>
                        <a:pt x="21600" y="20285"/>
                        <a:pt x="21600" y="20285"/>
                        <a:pt x="21600" y="20285"/>
                      </a:cubicBezTo>
                      <a:cubicBezTo>
                        <a:pt x="21600" y="21037"/>
                        <a:pt x="20400" y="21600"/>
                        <a:pt x="18800" y="21600"/>
                      </a:cubicBezTo>
                      <a:cubicBezTo>
                        <a:pt x="0" y="21600"/>
                        <a:pt x="0" y="21600"/>
                        <a:pt x="0" y="21600"/>
                      </a:cubicBezTo>
                      <a:cubicBezTo>
                        <a:pt x="0" y="19346"/>
                        <a:pt x="0" y="19346"/>
                        <a:pt x="0" y="19346"/>
                      </a:cubicBezTo>
                      <a:cubicBezTo>
                        <a:pt x="16400" y="19346"/>
                        <a:pt x="16400" y="19346"/>
                        <a:pt x="16400" y="19346"/>
                      </a:cubicBezTo>
                      <a:lnTo>
                        <a:pt x="16400" y="2442"/>
                      </a:lnTo>
                      <a:close/>
                    </a:path>
                  </a:pathLst>
                </a:custGeom>
                <a:solidFill>
                  <a:srgbClr val="FFFFFF"/>
                </a:solidFill>
                <a:ln w="3175" cap="flat">
                  <a:noFill/>
                  <a:miter lim="400000"/>
                </a:ln>
                <a:effectLst/>
              </p:spPr>
              <p:txBody>
                <a:bodyPr wrap="square" lIns="45719" tIns="45719" rIns="45719" bIns="45719" numCol="1" anchor="t">
                  <a:noAutofit/>
                </a:bodyPr>
                <a:lstStyle/>
                <a:p>
                  <a:pPr defTabSz="642915">
                    <a:defRPr sz="3400">
                      <a:solidFill>
                        <a:srgbClr val="262626"/>
                      </a:solidFill>
                      <a:latin typeface="Roboto Condensed"/>
                      <a:ea typeface="Roboto Condensed"/>
                      <a:cs typeface="Roboto Condensed"/>
                      <a:sym typeface="Roboto Condensed"/>
                    </a:defRPr>
                  </a:pPr>
                  <a:endParaRPr sz="2391"/>
                </a:p>
              </p:txBody>
            </p:sp>
          </p:grpSp>
        </p:grpSp>
        <p:pic>
          <p:nvPicPr>
            <p:cNvPr id="309" name="Icon_green tick.png" descr="Icon_green tick.png"/>
            <p:cNvPicPr>
              <a:picLocks/>
            </p:cNvPicPr>
            <p:nvPr/>
          </p:nvPicPr>
          <p:blipFill>
            <a:blip r:embed="rId2"/>
            <a:stretch>
              <a:fillRect/>
            </a:stretch>
          </p:blipFill>
          <p:spPr>
            <a:xfrm>
              <a:off x="3038603" y="2965011"/>
              <a:ext cx="463238" cy="926474"/>
            </a:xfrm>
            <a:prstGeom prst="rect">
              <a:avLst/>
            </a:prstGeom>
            <a:ln w="3175">
              <a:miter lim="400000"/>
            </a:ln>
          </p:spPr>
        </p:pic>
        <p:sp>
          <p:nvSpPr>
            <p:cNvPr id="310" name="Completed"/>
            <p:cNvSpPr txBox="1"/>
            <p:nvPr/>
          </p:nvSpPr>
          <p:spPr>
            <a:xfrm>
              <a:off x="3694159" y="3147010"/>
              <a:ext cx="1940133" cy="562479"/>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anchor="ctr">
              <a:spAutoFit/>
            </a:bodyPr>
            <a:lstStyle>
              <a:lvl1pPr>
                <a:defRPr sz="3300">
                  <a:solidFill>
                    <a:schemeClr val="accent3">
                      <a:hueOff val="362282"/>
                      <a:satOff val="31803"/>
                      <a:lumOff val="-18242"/>
                    </a:schemeClr>
                  </a:solidFill>
                  <a:latin typeface="Abadi MT Condensed Light"/>
                  <a:ea typeface="Abadi MT Condensed Light"/>
                  <a:cs typeface="Abadi MT Condensed Light"/>
                  <a:sym typeface="Abadi MT Condensed Light"/>
                </a:defRPr>
              </a:lvl1pPr>
            </a:lstStyle>
            <a:p>
              <a:r>
                <a:rPr sz="2320" dirty="0"/>
                <a:t>Completed</a:t>
              </a:r>
            </a:p>
          </p:txBody>
        </p:sp>
      </p:grpSp>
      <p:grpSp>
        <p:nvGrpSpPr>
          <p:cNvPr id="251" name="Group"/>
          <p:cNvGrpSpPr/>
          <p:nvPr/>
        </p:nvGrpSpPr>
        <p:grpSpPr>
          <a:xfrm>
            <a:off x="3273454" y="4441730"/>
            <a:ext cx="1759802" cy="1191408"/>
            <a:chOff x="-747256" y="-191258"/>
            <a:chExt cx="2933354" cy="1634233"/>
          </a:xfrm>
        </p:grpSpPr>
        <p:sp>
          <p:nvSpPr>
            <p:cNvPr id="249" name="The updated document will be presented to EC-75 in June 2022 for endorsement."/>
            <p:cNvSpPr/>
            <p:nvPr/>
          </p:nvSpPr>
          <p:spPr>
            <a:xfrm>
              <a:off x="-747256" y="-191258"/>
              <a:ext cx="1761961" cy="1603724"/>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3175"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defTabSz="914400">
                <a:spcBef>
                  <a:spcPts val="200"/>
                </a:spcBef>
                <a:defRPr sz="1200">
                  <a:solidFill>
                    <a:srgbClr val="939393"/>
                  </a:solidFill>
                  <a:latin typeface="Roboto Condensed"/>
                  <a:ea typeface="Roboto Condensed"/>
                  <a:cs typeface="Roboto Condensed"/>
                  <a:sym typeface="Roboto Condensed"/>
                </a:defRPr>
              </a:lvl1pPr>
            </a:lstStyle>
            <a:p>
              <a:pPr algn="l">
                <a:defRPr>
                  <a:solidFill>
                    <a:srgbClr val="262626"/>
                  </a:solidFill>
                </a:defRPr>
              </a:pPr>
              <a:r>
                <a:rPr sz="844" dirty="0">
                  <a:solidFill>
                    <a:schemeClr val="tx1"/>
                  </a:solidFill>
                </a:rPr>
                <a:t>The updated </a:t>
              </a:r>
              <a:r>
                <a:rPr lang="en-US" sz="844" dirty="0">
                  <a:solidFill>
                    <a:schemeClr val="tx1"/>
                  </a:solidFill>
                </a:rPr>
                <a:t>WMO-No.1083, which has been recommended by CDP, and</a:t>
              </a:r>
              <a:r>
                <a:rPr sz="844" dirty="0">
                  <a:solidFill>
                    <a:schemeClr val="tx1"/>
                  </a:solidFill>
                </a:rPr>
                <a:t> </a:t>
              </a:r>
              <a:r>
                <a:rPr lang="en-US" sz="844" dirty="0">
                  <a:solidFill>
                    <a:schemeClr val="tx1"/>
                  </a:solidFill>
                </a:rPr>
                <a:t>resulting updates in WMO-No. 49 were </a:t>
              </a:r>
              <a:r>
                <a:rPr sz="844" dirty="0">
                  <a:solidFill>
                    <a:schemeClr val="tx1"/>
                  </a:solidFill>
                </a:rPr>
                <a:t> presented to</a:t>
              </a:r>
              <a:r>
                <a:rPr lang="en-US" sz="844" dirty="0">
                  <a:solidFill>
                    <a:schemeClr val="tx1"/>
                  </a:solidFill>
                </a:rPr>
                <a:t> and recommended by </a:t>
              </a:r>
              <a:r>
                <a:rPr sz="844" dirty="0">
                  <a:solidFill>
                    <a:schemeClr val="tx1"/>
                  </a:solidFill>
                </a:rPr>
                <a:t> </a:t>
              </a:r>
              <a:r>
                <a:rPr lang="en-US" sz="844" dirty="0">
                  <a:solidFill>
                    <a:schemeClr val="tx1"/>
                  </a:solidFill>
                </a:rPr>
                <a:t>SERCOM-2 and INFCOM-2 in November 2022.</a:t>
              </a:r>
              <a:endParaRPr sz="844" dirty="0">
                <a:solidFill>
                  <a:schemeClr val="tx1"/>
                </a:solidFill>
              </a:endParaRPr>
            </a:p>
          </p:txBody>
        </p:sp>
        <p:sp>
          <p:nvSpPr>
            <p:cNvPr id="250" name="Presenting to EC-75"/>
            <p:cNvSpPr/>
            <p:nvPr/>
          </p:nvSpPr>
          <p:spPr>
            <a:xfrm>
              <a:off x="916097" y="172974"/>
              <a:ext cx="1270001" cy="1270001"/>
            </a:xfrm>
            <a:prstGeom prst="line">
              <a:avLst/>
            </a:prstGeom>
            <a:noFill/>
            <a:ln w="3175"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defTabSz="550200">
                <a:defRPr sz="1400" b="1">
                  <a:solidFill>
                    <a:srgbClr val="52C3CB"/>
                  </a:solidFill>
                  <a:latin typeface="Roboto Condensed"/>
                  <a:ea typeface="Roboto Condensed"/>
                  <a:cs typeface="Roboto Condensed"/>
                  <a:sym typeface="Roboto Condensed"/>
                </a:defRPr>
              </a:lvl1pPr>
            </a:lstStyle>
            <a:p>
              <a:pPr>
                <a:defRPr b="0"/>
              </a:pPr>
              <a:endParaRPr lang="en-US" sz="984" dirty="0"/>
            </a:p>
          </p:txBody>
        </p:sp>
      </p:grpSp>
      <p:sp>
        <p:nvSpPr>
          <p:cNvPr id="252" name="Line"/>
          <p:cNvSpPr/>
          <p:nvPr/>
        </p:nvSpPr>
        <p:spPr>
          <a:xfrm flipV="1">
            <a:off x="5417457" y="3679708"/>
            <a:ext cx="1527" cy="366214"/>
          </a:xfrm>
          <a:prstGeom prst="line">
            <a:avLst/>
          </a:prstGeom>
          <a:ln w="25400">
            <a:solidFill>
              <a:srgbClr val="A6A6A6"/>
            </a:solidFill>
            <a:prstDash val="sysDot"/>
            <a:bevel/>
            <a:headEnd type="oval"/>
            <a:tailEnd type="oval"/>
          </a:ln>
        </p:spPr>
        <p:txBody>
          <a:bodyPr lIns="45719" tIns="45719" rIns="45719" bIns="45719"/>
          <a:lstStyle/>
          <a:p>
            <a:pPr defTabSz="321457">
              <a:defRPr sz="2200">
                <a:solidFill>
                  <a:srgbClr val="000000"/>
                </a:solidFill>
                <a:latin typeface="Helvetica"/>
                <a:ea typeface="Helvetica"/>
                <a:cs typeface="Helvetica"/>
                <a:sym typeface="Helvetica"/>
              </a:defRPr>
            </a:pPr>
            <a:endParaRPr sz="1547"/>
          </a:p>
        </p:txBody>
      </p:sp>
      <p:grpSp>
        <p:nvGrpSpPr>
          <p:cNvPr id="255" name="Group"/>
          <p:cNvGrpSpPr/>
          <p:nvPr/>
        </p:nvGrpSpPr>
        <p:grpSpPr>
          <a:xfrm>
            <a:off x="4929589" y="4242057"/>
            <a:ext cx="1194055" cy="1100605"/>
            <a:chOff x="14899" y="172974"/>
            <a:chExt cx="1969431" cy="1270001"/>
          </a:xfrm>
        </p:grpSpPr>
        <p:sp>
          <p:nvSpPr>
            <p:cNvPr id="253" name="The final document will be published as a new edition of WMO-No. 1083"/>
            <p:cNvSpPr/>
            <p:nvPr/>
          </p:nvSpPr>
          <p:spPr>
            <a:xfrm>
              <a:off x="14899" y="403379"/>
              <a:ext cx="1906491" cy="89941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3175"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defTabSz="914400">
                <a:spcBef>
                  <a:spcPts val="200"/>
                </a:spcBef>
                <a:defRPr sz="1200">
                  <a:solidFill>
                    <a:srgbClr val="939393"/>
                  </a:solidFill>
                  <a:latin typeface="Roboto Condensed"/>
                  <a:ea typeface="Roboto Condensed"/>
                  <a:cs typeface="Roboto Condensed"/>
                  <a:sym typeface="Roboto Condensed"/>
                </a:defRPr>
              </a:lvl1pPr>
            </a:lstStyle>
            <a:p>
              <a:pPr algn="l">
                <a:defRPr>
                  <a:solidFill>
                    <a:srgbClr val="262626"/>
                  </a:solidFill>
                </a:defRPr>
              </a:pPr>
              <a:r>
                <a:rPr lang="en-US" sz="844" dirty="0">
                  <a:solidFill>
                    <a:schemeClr val="tx1"/>
                  </a:solidFill>
                </a:rPr>
                <a:t>The updated WMO-No. 1083 is presented to EC for approval. The WMO-No. 49 is presented to EC for recommendation to Congress.</a:t>
              </a:r>
              <a:endParaRPr sz="844" dirty="0">
                <a:solidFill>
                  <a:schemeClr val="tx1"/>
                </a:solidFill>
              </a:endParaRPr>
            </a:p>
          </p:txBody>
        </p:sp>
        <p:sp>
          <p:nvSpPr>
            <p:cNvPr id="254" name="Publication"/>
            <p:cNvSpPr/>
            <p:nvPr/>
          </p:nvSpPr>
          <p:spPr>
            <a:xfrm>
              <a:off x="714329" y="172974"/>
              <a:ext cx="1270001" cy="1270001"/>
            </a:xfrm>
            <a:prstGeom prst="line">
              <a:avLst/>
            </a:prstGeom>
            <a:noFill/>
            <a:ln w="3175"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defTabSz="550200">
                <a:defRPr sz="1400" b="1">
                  <a:solidFill>
                    <a:srgbClr val="42BDC6"/>
                  </a:solidFill>
                  <a:latin typeface="Roboto Condensed"/>
                  <a:ea typeface="Roboto Condensed"/>
                  <a:cs typeface="Roboto Condensed"/>
                  <a:sym typeface="Roboto Condensed"/>
                </a:defRPr>
              </a:lvl1pPr>
            </a:lstStyle>
            <a:p>
              <a:pPr>
                <a:defRPr b="0"/>
              </a:pPr>
              <a:r>
                <a:rPr lang="en-US" sz="984" dirty="0"/>
                <a:t>        </a:t>
              </a:r>
              <a:r>
                <a:rPr sz="984" dirty="0"/>
                <a:t>P</a:t>
              </a:r>
              <a:r>
                <a:rPr lang="en-US" sz="984" dirty="0"/>
                <a:t>resenting to </a:t>
              </a:r>
            </a:p>
            <a:p>
              <a:pPr>
                <a:defRPr b="0"/>
              </a:pPr>
              <a:r>
                <a:rPr lang="en-US" sz="984" dirty="0"/>
                <a:t>EC-76 </a:t>
              </a:r>
            </a:p>
          </p:txBody>
        </p:sp>
      </p:grpSp>
      <p:sp>
        <p:nvSpPr>
          <p:cNvPr id="311" name="Next Steps"/>
          <p:cNvSpPr txBox="1"/>
          <p:nvPr/>
        </p:nvSpPr>
        <p:spPr>
          <a:xfrm>
            <a:off x="5497383" y="2035823"/>
            <a:ext cx="1322221" cy="395493"/>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anchor="ctr">
            <a:spAutoFit/>
          </a:bodyPr>
          <a:lstStyle>
            <a:lvl1pPr>
              <a:defRPr sz="3300">
                <a:solidFill>
                  <a:schemeClr val="accent4">
                    <a:hueOff val="-1247790"/>
                    <a:lumOff val="-12326"/>
                  </a:schemeClr>
                </a:solidFill>
                <a:latin typeface="Abadi MT Condensed Light"/>
                <a:ea typeface="Abadi MT Condensed Light"/>
                <a:cs typeface="Abadi MT Condensed Light"/>
                <a:sym typeface="Abadi MT Condensed Light"/>
              </a:defRPr>
            </a:lvl1pPr>
          </a:lstStyle>
          <a:p>
            <a:r>
              <a:rPr sz="2320" dirty="0"/>
              <a:t>Next Steps</a:t>
            </a:r>
          </a:p>
        </p:txBody>
      </p:sp>
      <p:sp>
        <p:nvSpPr>
          <p:cNvPr id="312" name="What stage are we now?"/>
          <p:cNvSpPr txBox="1">
            <a:spLocks noGrp="1"/>
          </p:cNvSpPr>
          <p:nvPr>
            <p:ph type="body" sz="quarter" idx="4294967295"/>
          </p:nvPr>
        </p:nvSpPr>
        <p:spPr>
          <a:xfrm>
            <a:off x="3055263" y="1160209"/>
            <a:ext cx="2600326" cy="265293"/>
          </a:xfrm>
          <a:prstGeom prst="rect">
            <a:avLst/>
          </a:prstGeom>
        </p:spPr>
        <p:txBody>
          <a:bodyPr vert="horz" lIns="0" tIns="0" rIns="0" bIns="0" rtlCol="0" anchor="ctr">
            <a:normAutofit fontScale="70000" lnSpcReduction="20000"/>
          </a:bodyPr>
          <a:lstStyle>
            <a:lvl1pPr algn="ctr" defTabSz="685800">
              <a:spcBef>
                <a:spcPts val="200"/>
              </a:spcBef>
              <a:defRPr sz="2475">
                <a:solidFill>
                  <a:srgbClr val="5E5E5E"/>
                </a:solidFill>
                <a:latin typeface="Roboto Condensed"/>
                <a:ea typeface="Roboto Condensed"/>
                <a:cs typeface="Roboto Condensed"/>
                <a:sym typeface="Roboto Condensed"/>
              </a:defRPr>
            </a:lvl1pPr>
          </a:lstStyle>
          <a:p>
            <a:r>
              <a:rPr dirty="0"/>
              <a:t>What stage are we now?</a:t>
            </a:r>
          </a:p>
        </p:txBody>
      </p:sp>
      <p:grpSp>
        <p:nvGrpSpPr>
          <p:cNvPr id="85" name="Group">
            <a:extLst>
              <a:ext uri="{FF2B5EF4-FFF2-40B4-BE49-F238E27FC236}">
                <a16:creationId xmlns:a16="http://schemas.microsoft.com/office/drawing/2014/main" id="{538DA964-C456-4C92-B620-6D7DF0179513}"/>
              </a:ext>
            </a:extLst>
          </p:cNvPr>
          <p:cNvGrpSpPr/>
          <p:nvPr/>
        </p:nvGrpSpPr>
        <p:grpSpPr>
          <a:xfrm>
            <a:off x="8322514" y="2583762"/>
            <a:ext cx="531563" cy="531563"/>
            <a:chOff x="0" y="-1"/>
            <a:chExt cx="1203059" cy="1203058"/>
          </a:xfrm>
        </p:grpSpPr>
        <p:sp>
          <p:nvSpPr>
            <p:cNvPr id="86" name="Circle">
              <a:extLst>
                <a:ext uri="{FF2B5EF4-FFF2-40B4-BE49-F238E27FC236}">
                  <a16:creationId xmlns:a16="http://schemas.microsoft.com/office/drawing/2014/main" id="{103F8B68-5D86-4943-8926-8418B005A666}"/>
                </a:ext>
              </a:extLst>
            </p:cNvPr>
            <p:cNvSpPr/>
            <p:nvPr/>
          </p:nvSpPr>
          <p:spPr>
            <a:xfrm>
              <a:off x="0" y="-1"/>
              <a:ext cx="1203059" cy="1203058"/>
            </a:xfrm>
            <a:prstGeom prst="ellipse">
              <a:avLst/>
            </a:prstGeom>
            <a:solidFill>
              <a:srgbClr val="42BDC6"/>
            </a:solidFill>
            <a:ln w="25400" cap="flat">
              <a:solidFill>
                <a:srgbClr val="FFFFFF"/>
              </a:solidFill>
              <a:prstDash val="solid"/>
              <a:round/>
            </a:ln>
            <a:effectLst/>
          </p:spPr>
          <p:txBody>
            <a:bodyPr wrap="square" lIns="45719" tIns="45719" rIns="45719" bIns="45719" numCol="1" anchor="ctr">
              <a:noAutofit/>
            </a:bodyPr>
            <a:lstStyle/>
            <a:p>
              <a:pPr defTabSz="642915">
                <a:defRPr sz="1800">
                  <a:solidFill>
                    <a:srgbClr val="FFFFFF"/>
                  </a:solidFill>
                  <a:latin typeface="Calibri"/>
                  <a:ea typeface="Calibri"/>
                  <a:cs typeface="Calibri"/>
                  <a:sym typeface="Calibri"/>
                </a:defRPr>
              </a:pPr>
              <a:endParaRPr sz="1266"/>
            </a:p>
          </p:txBody>
        </p:sp>
        <p:sp>
          <p:nvSpPr>
            <p:cNvPr id="87" name="Shape">
              <a:extLst>
                <a:ext uri="{FF2B5EF4-FFF2-40B4-BE49-F238E27FC236}">
                  <a16:creationId xmlns:a16="http://schemas.microsoft.com/office/drawing/2014/main" id="{CC18C64E-DF27-419B-B5DB-E3AF8EBEE306}"/>
                </a:ext>
              </a:extLst>
            </p:cNvPr>
            <p:cNvSpPr/>
            <p:nvPr/>
          </p:nvSpPr>
          <p:spPr>
            <a:xfrm rot="20880000">
              <a:off x="331968" y="319551"/>
              <a:ext cx="522519" cy="563957"/>
            </a:xfrm>
            <a:custGeom>
              <a:avLst/>
              <a:gdLst/>
              <a:ahLst/>
              <a:cxnLst>
                <a:cxn ang="0">
                  <a:pos x="wd2" y="hd2"/>
                </a:cxn>
                <a:cxn ang="5400000">
                  <a:pos x="wd2" y="hd2"/>
                </a:cxn>
                <a:cxn ang="10800000">
                  <a:pos x="wd2" y="hd2"/>
                </a:cxn>
                <a:cxn ang="16200000">
                  <a:pos x="wd2" y="hd2"/>
                </a:cxn>
              </a:cxnLst>
              <a:rect l="0" t="0" r="r" b="b"/>
              <a:pathLst>
                <a:path w="21600" h="21600" extrusionOk="0">
                  <a:moveTo>
                    <a:pt x="20213" y="0"/>
                  </a:moveTo>
                  <a:cubicBezTo>
                    <a:pt x="2972" y="0"/>
                    <a:pt x="2972" y="0"/>
                    <a:pt x="2972" y="0"/>
                  </a:cubicBezTo>
                  <a:cubicBezTo>
                    <a:pt x="2180" y="0"/>
                    <a:pt x="1387" y="559"/>
                    <a:pt x="1387" y="1303"/>
                  </a:cubicBezTo>
                  <a:cubicBezTo>
                    <a:pt x="1387" y="4097"/>
                    <a:pt x="1387" y="4097"/>
                    <a:pt x="1387" y="4097"/>
                  </a:cubicBezTo>
                  <a:cubicBezTo>
                    <a:pt x="3567" y="4097"/>
                    <a:pt x="3567" y="4097"/>
                    <a:pt x="3567" y="4097"/>
                  </a:cubicBezTo>
                  <a:cubicBezTo>
                    <a:pt x="3963" y="4097"/>
                    <a:pt x="4360" y="4469"/>
                    <a:pt x="4360" y="4841"/>
                  </a:cubicBezTo>
                  <a:cubicBezTo>
                    <a:pt x="4360" y="5214"/>
                    <a:pt x="3963" y="5400"/>
                    <a:pt x="3567" y="5400"/>
                  </a:cubicBezTo>
                  <a:cubicBezTo>
                    <a:pt x="793" y="5400"/>
                    <a:pt x="793" y="5400"/>
                    <a:pt x="793" y="5400"/>
                  </a:cubicBezTo>
                  <a:cubicBezTo>
                    <a:pt x="396" y="5400"/>
                    <a:pt x="0" y="5772"/>
                    <a:pt x="0" y="6145"/>
                  </a:cubicBezTo>
                  <a:cubicBezTo>
                    <a:pt x="0" y="6517"/>
                    <a:pt x="396" y="6703"/>
                    <a:pt x="793" y="6703"/>
                  </a:cubicBezTo>
                  <a:cubicBezTo>
                    <a:pt x="1387" y="6703"/>
                    <a:pt x="1387" y="6703"/>
                    <a:pt x="1387" y="6703"/>
                  </a:cubicBezTo>
                  <a:cubicBezTo>
                    <a:pt x="1387" y="9497"/>
                    <a:pt x="1387" y="9497"/>
                    <a:pt x="1387" y="9497"/>
                  </a:cubicBezTo>
                  <a:cubicBezTo>
                    <a:pt x="3567" y="9497"/>
                    <a:pt x="3567" y="9497"/>
                    <a:pt x="3567" y="9497"/>
                  </a:cubicBezTo>
                  <a:cubicBezTo>
                    <a:pt x="3963" y="9497"/>
                    <a:pt x="4360" y="9869"/>
                    <a:pt x="4360" y="10241"/>
                  </a:cubicBezTo>
                  <a:cubicBezTo>
                    <a:pt x="4360" y="10614"/>
                    <a:pt x="3963" y="10800"/>
                    <a:pt x="3567" y="10800"/>
                  </a:cubicBezTo>
                  <a:cubicBezTo>
                    <a:pt x="793" y="10800"/>
                    <a:pt x="793" y="10800"/>
                    <a:pt x="793" y="10800"/>
                  </a:cubicBezTo>
                  <a:cubicBezTo>
                    <a:pt x="396" y="10800"/>
                    <a:pt x="0" y="11172"/>
                    <a:pt x="0" y="11545"/>
                  </a:cubicBezTo>
                  <a:cubicBezTo>
                    <a:pt x="0" y="11917"/>
                    <a:pt x="396" y="12290"/>
                    <a:pt x="793" y="12290"/>
                  </a:cubicBezTo>
                  <a:cubicBezTo>
                    <a:pt x="1387" y="12290"/>
                    <a:pt x="1387" y="12290"/>
                    <a:pt x="1387" y="12290"/>
                  </a:cubicBezTo>
                  <a:cubicBezTo>
                    <a:pt x="1387" y="14897"/>
                    <a:pt x="1387" y="14897"/>
                    <a:pt x="1387" y="14897"/>
                  </a:cubicBezTo>
                  <a:cubicBezTo>
                    <a:pt x="3567" y="14897"/>
                    <a:pt x="3567" y="14897"/>
                    <a:pt x="3567" y="14897"/>
                  </a:cubicBezTo>
                  <a:cubicBezTo>
                    <a:pt x="3963" y="14897"/>
                    <a:pt x="4360" y="15269"/>
                    <a:pt x="4360" y="15641"/>
                  </a:cubicBezTo>
                  <a:cubicBezTo>
                    <a:pt x="4360" y="16014"/>
                    <a:pt x="3963" y="16200"/>
                    <a:pt x="3567" y="16200"/>
                  </a:cubicBezTo>
                  <a:cubicBezTo>
                    <a:pt x="793" y="16200"/>
                    <a:pt x="793" y="16200"/>
                    <a:pt x="793" y="16200"/>
                  </a:cubicBezTo>
                  <a:cubicBezTo>
                    <a:pt x="396" y="16200"/>
                    <a:pt x="0" y="16572"/>
                    <a:pt x="0" y="16945"/>
                  </a:cubicBezTo>
                  <a:cubicBezTo>
                    <a:pt x="0" y="17317"/>
                    <a:pt x="396" y="17690"/>
                    <a:pt x="793" y="17690"/>
                  </a:cubicBezTo>
                  <a:cubicBezTo>
                    <a:pt x="1387" y="17690"/>
                    <a:pt x="1387" y="17690"/>
                    <a:pt x="1387" y="17690"/>
                  </a:cubicBezTo>
                  <a:cubicBezTo>
                    <a:pt x="1387" y="20297"/>
                    <a:pt x="1387" y="20297"/>
                    <a:pt x="1387" y="20297"/>
                  </a:cubicBezTo>
                  <a:cubicBezTo>
                    <a:pt x="1387" y="21041"/>
                    <a:pt x="2180" y="21600"/>
                    <a:pt x="2972" y="21600"/>
                  </a:cubicBezTo>
                  <a:cubicBezTo>
                    <a:pt x="20213" y="21600"/>
                    <a:pt x="20213" y="21600"/>
                    <a:pt x="20213" y="21600"/>
                  </a:cubicBezTo>
                  <a:cubicBezTo>
                    <a:pt x="21006" y="21600"/>
                    <a:pt x="21600" y="21041"/>
                    <a:pt x="21600" y="20297"/>
                  </a:cubicBezTo>
                  <a:cubicBezTo>
                    <a:pt x="21600" y="1303"/>
                    <a:pt x="21600" y="1303"/>
                    <a:pt x="21600" y="1303"/>
                  </a:cubicBezTo>
                  <a:cubicBezTo>
                    <a:pt x="21600" y="559"/>
                    <a:pt x="21006" y="0"/>
                    <a:pt x="20213" y="0"/>
                  </a:cubicBezTo>
                  <a:close/>
                  <a:moveTo>
                    <a:pt x="17240" y="9497"/>
                  </a:moveTo>
                  <a:cubicBezTo>
                    <a:pt x="8719" y="9497"/>
                    <a:pt x="8719" y="9497"/>
                    <a:pt x="8719" y="9497"/>
                  </a:cubicBezTo>
                  <a:cubicBezTo>
                    <a:pt x="8719" y="4097"/>
                    <a:pt x="8719" y="4097"/>
                    <a:pt x="8719" y="4097"/>
                  </a:cubicBezTo>
                  <a:cubicBezTo>
                    <a:pt x="17240" y="4097"/>
                    <a:pt x="17240" y="4097"/>
                    <a:pt x="17240" y="4097"/>
                  </a:cubicBezTo>
                  <a:lnTo>
                    <a:pt x="17240" y="9497"/>
                  </a:lnTo>
                  <a:close/>
                </a:path>
              </a:pathLst>
            </a:custGeom>
            <a:solidFill>
              <a:srgbClr val="FFFFFF"/>
            </a:solidFill>
            <a:ln w="3175" cap="flat">
              <a:noFill/>
              <a:miter lim="400000"/>
            </a:ln>
            <a:effectLst/>
          </p:spPr>
          <p:txBody>
            <a:bodyPr wrap="square" lIns="45719" tIns="45719" rIns="45719" bIns="45719" numCol="1" anchor="t">
              <a:noAutofit/>
            </a:bodyPr>
            <a:lstStyle/>
            <a:p>
              <a:pPr defTabSz="642915">
                <a:defRPr sz="3400">
                  <a:solidFill>
                    <a:srgbClr val="262626"/>
                  </a:solidFill>
                  <a:latin typeface="Roboto Condensed"/>
                  <a:ea typeface="Roboto Condensed"/>
                  <a:cs typeface="Roboto Condensed"/>
                  <a:sym typeface="Roboto Condensed"/>
                </a:defRPr>
              </a:pPr>
              <a:endParaRPr sz="2391"/>
            </a:p>
          </p:txBody>
        </p:sp>
        <p:sp>
          <p:nvSpPr>
            <p:cNvPr id="88" name="1083">
              <a:extLst>
                <a:ext uri="{FF2B5EF4-FFF2-40B4-BE49-F238E27FC236}">
                  <a16:creationId xmlns:a16="http://schemas.microsoft.com/office/drawing/2014/main" id="{E482ED04-588E-4846-94B9-8B386F37C451}"/>
                </a:ext>
              </a:extLst>
            </p:cNvPr>
            <p:cNvSpPr/>
            <p:nvPr/>
          </p:nvSpPr>
          <p:spPr>
            <a:xfrm rot="20880000">
              <a:off x="339770" y="483641"/>
              <a:ext cx="615302" cy="453785"/>
            </a:xfrm>
            <a:prstGeom prst="rect">
              <a:avLst/>
            </a:prstGeom>
            <a:noFill/>
            <a:ln w="3175"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defTabSz="550200">
                <a:defRPr sz="1000">
                  <a:solidFill>
                    <a:srgbClr val="42BDC6"/>
                  </a:solidFill>
                  <a:latin typeface="Roboto Condensed"/>
                  <a:ea typeface="Roboto Condensed"/>
                  <a:cs typeface="Roboto Condensed"/>
                  <a:sym typeface="Roboto Condensed"/>
                </a:defRPr>
              </a:lvl1pPr>
            </a:lstStyle>
            <a:p>
              <a:r>
                <a:rPr sz="703" dirty="0"/>
                <a:t>1083</a:t>
              </a:r>
            </a:p>
          </p:txBody>
        </p:sp>
      </p:grpSp>
      <p:grpSp>
        <p:nvGrpSpPr>
          <p:cNvPr id="93" name="Group">
            <a:extLst>
              <a:ext uri="{FF2B5EF4-FFF2-40B4-BE49-F238E27FC236}">
                <a16:creationId xmlns:a16="http://schemas.microsoft.com/office/drawing/2014/main" id="{D2F2FD14-8EF6-4E79-9207-9ACA172F7441}"/>
              </a:ext>
            </a:extLst>
          </p:cNvPr>
          <p:cNvGrpSpPr/>
          <p:nvPr/>
        </p:nvGrpSpPr>
        <p:grpSpPr>
          <a:xfrm>
            <a:off x="4962738" y="2718377"/>
            <a:ext cx="845901" cy="845900"/>
            <a:chOff x="0" y="0"/>
            <a:chExt cx="1203057" cy="1203057"/>
          </a:xfrm>
        </p:grpSpPr>
        <p:sp>
          <p:nvSpPr>
            <p:cNvPr id="94" name="Circle">
              <a:extLst>
                <a:ext uri="{FF2B5EF4-FFF2-40B4-BE49-F238E27FC236}">
                  <a16:creationId xmlns:a16="http://schemas.microsoft.com/office/drawing/2014/main" id="{B857A340-C4D8-4C7A-8CD3-8ADFB9710764}"/>
                </a:ext>
              </a:extLst>
            </p:cNvPr>
            <p:cNvSpPr/>
            <p:nvPr/>
          </p:nvSpPr>
          <p:spPr>
            <a:xfrm>
              <a:off x="0" y="0"/>
              <a:ext cx="1203058" cy="1203058"/>
            </a:xfrm>
            <a:prstGeom prst="ellipse">
              <a:avLst/>
            </a:prstGeom>
            <a:solidFill>
              <a:srgbClr val="52C3CB"/>
            </a:solidFill>
            <a:ln w="25400" cap="flat">
              <a:solidFill>
                <a:srgbClr val="FFFFFF"/>
              </a:solidFill>
              <a:prstDash val="solid"/>
              <a:round/>
            </a:ln>
            <a:effectLst/>
          </p:spPr>
          <p:txBody>
            <a:bodyPr wrap="square" lIns="45719" tIns="45719" rIns="45719" bIns="45719" numCol="1" anchor="ctr">
              <a:noAutofit/>
            </a:bodyPr>
            <a:lstStyle/>
            <a:p>
              <a:pPr defTabSz="642915">
                <a:defRPr sz="1800">
                  <a:solidFill>
                    <a:srgbClr val="FFFFFF"/>
                  </a:solidFill>
                  <a:latin typeface="Calibri"/>
                  <a:ea typeface="Calibri"/>
                  <a:cs typeface="Calibri"/>
                  <a:sym typeface="Calibri"/>
                </a:defRPr>
              </a:pPr>
              <a:endParaRPr sz="1266"/>
            </a:p>
          </p:txBody>
        </p:sp>
        <p:grpSp>
          <p:nvGrpSpPr>
            <p:cNvPr id="95" name="Group">
              <a:extLst>
                <a:ext uri="{FF2B5EF4-FFF2-40B4-BE49-F238E27FC236}">
                  <a16:creationId xmlns:a16="http://schemas.microsoft.com/office/drawing/2014/main" id="{BC77EC5C-E649-4944-A63B-A0B9F4037FBA}"/>
                </a:ext>
              </a:extLst>
            </p:cNvPr>
            <p:cNvGrpSpPr/>
            <p:nvPr/>
          </p:nvGrpSpPr>
          <p:grpSpPr>
            <a:xfrm>
              <a:off x="301311" y="319551"/>
              <a:ext cx="572236" cy="602128"/>
              <a:chOff x="0" y="0"/>
              <a:chExt cx="572235" cy="602126"/>
            </a:xfrm>
          </p:grpSpPr>
          <p:sp>
            <p:nvSpPr>
              <p:cNvPr id="96" name="Shape">
                <a:extLst>
                  <a:ext uri="{FF2B5EF4-FFF2-40B4-BE49-F238E27FC236}">
                    <a16:creationId xmlns:a16="http://schemas.microsoft.com/office/drawing/2014/main" id="{753E6401-680F-4032-86D8-98AEE5DCF3AA}"/>
                  </a:ext>
                </a:extLst>
              </p:cNvPr>
              <p:cNvSpPr/>
              <p:nvPr/>
            </p:nvSpPr>
            <p:spPr>
              <a:xfrm>
                <a:off x="0" y="311738"/>
                <a:ext cx="572236" cy="290389"/>
              </a:xfrm>
              <a:custGeom>
                <a:avLst/>
                <a:gdLst/>
                <a:ahLst/>
                <a:cxnLst>
                  <a:cxn ang="0">
                    <a:pos x="wd2" y="hd2"/>
                  </a:cxn>
                  <a:cxn ang="5400000">
                    <a:pos x="wd2" y="hd2"/>
                  </a:cxn>
                  <a:cxn ang="10800000">
                    <a:pos x="wd2" y="hd2"/>
                  </a:cxn>
                  <a:cxn ang="16200000">
                    <a:pos x="wd2" y="hd2"/>
                  </a:cxn>
                </a:cxnLst>
                <a:rect l="0" t="0" r="r" b="b"/>
                <a:pathLst>
                  <a:path w="21600" h="21600" extrusionOk="0">
                    <a:moveTo>
                      <a:pt x="4263" y="14400"/>
                    </a:moveTo>
                    <a:cubicBezTo>
                      <a:pt x="4263" y="14400"/>
                      <a:pt x="4263" y="14400"/>
                      <a:pt x="4263" y="14400"/>
                    </a:cubicBezTo>
                    <a:cubicBezTo>
                      <a:pt x="4547" y="13292"/>
                      <a:pt x="4832" y="12738"/>
                      <a:pt x="5400" y="11631"/>
                    </a:cubicBezTo>
                    <a:cubicBezTo>
                      <a:pt x="5968" y="14400"/>
                      <a:pt x="6537" y="16615"/>
                      <a:pt x="7674" y="18277"/>
                    </a:cubicBezTo>
                    <a:cubicBezTo>
                      <a:pt x="7674" y="18277"/>
                      <a:pt x="7674" y="18277"/>
                      <a:pt x="7674" y="18277"/>
                    </a:cubicBezTo>
                    <a:cubicBezTo>
                      <a:pt x="6253" y="17723"/>
                      <a:pt x="5400" y="16062"/>
                      <a:pt x="4263" y="14400"/>
                    </a:cubicBezTo>
                    <a:moveTo>
                      <a:pt x="14211" y="18277"/>
                    </a:moveTo>
                    <a:cubicBezTo>
                      <a:pt x="15063" y="16615"/>
                      <a:pt x="15916" y="14400"/>
                      <a:pt x="16200" y="11631"/>
                    </a:cubicBezTo>
                    <a:cubicBezTo>
                      <a:pt x="16768" y="12738"/>
                      <a:pt x="17337" y="13846"/>
                      <a:pt x="17337" y="14954"/>
                    </a:cubicBezTo>
                    <a:cubicBezTo>
                      <a:pt x="17337" y="14954"/>
                      <a:pt x="17337" y="14954"/>
                      <a:pt x="17337" y="14954"/>
                    </a:cubicBezTo>
                    <a:cubicBezTo>
                      <a:pt x="16484" y="16062"/>
                      <a:pt x="15347" y="17723"/>
                      <a:pt x="14211" y="18277"/>
                    </a:cubicBezTo>
                    <a:cubicBezTo>
                      <a:pt x="14211" y="18277"/>
                      <a:pt x="14211" y="18277"/>
                      <a:pt x="14211" y="18277"/>
                    </a:cubicBezTo>
                    <a:moveTo>
                      <a:pt x="6253" y="11077"/>
                    </a:moveTo>
                    <a:cubicBezTo>
                      <a:pt x="6253" y="11077"/>
                      <a:pt x="6253" y="11077"/>
                      <a:pt x="6253" y="11077"/>
                    </a:cubicBezTo>
                    <a:cubicBezTo>
                      <a:pt x="7389" y="9969"/>
                      <a:pt x="9095" y="9415"/>
                      <a:pt x="10232" y="9415"/>
                    </a:cubicBezTo>
                    <a:cubicBezTo>
                      <a:pt x="10232" y="18831"/>
                      <a:pt x="10232" y="18831"/>
                      <a:pt x="10232" y="18831"/>
                    </a:cubicBezTo>
                    <a:cubicBezTo>
                      <a:pt x="10232" y="18831"/>
                      <a:pt x="10232" y="18831"/>
                      <a:pt x="10232" y="18831"/>
                    </a:cubicBezTo>
                    <a:cubicBezTo>
                      <a:pt x="8242" y="18277"/>
                      <a:pt x="7105" y="14954"/>
                      <a:pt x="6253" y="11077"/>
                    </a:cubicBezTo>
                    <a:moveTo>
                      <a:pt x="11368" y="9415"/>
                    </a:moveTo>
                    <a:cubicBezTo>
                      <a:pt x="11368" y="9415"/>
                      <a:pt x="11368" y="9415"/>
                      <a:pt x="11368" y="9415"/>
                    </a:cubicBezTo>
                    <a:cubicBezTo>
                      <a:pt x="12505" y="9415"/>
                      <a:pt x="14211" y="9969"/>
                      <a:pt x="15347" y="11077"/>
                    </a:cubicBezTo>
                    <a:cubicBezTo>
                      <a:pt x="15347" y="11077"/>
                      <a:pt x="15347" y="11077"/>
                      <a:pt x="15347" y="11077"/>
                    </a:cubicBezTo>
                    <a:cubicBezTo>
                      <a:pt x="14495" y="14954"/>
                      <a:pt x="13358" y="18831"/>
                      <a:pt x="11368" y="19385"/>
                    </a:cubicBezTo>
                    <a:cubicBezTo>
                      <a:pt x="11368" y="9415"/>
                      <a:pt x="11368" y="9415"/>
                      <a:pt x="11368" y="9415"/>
                    </a:cubicBezTo>
                    <a:moveTo>
                      <a:pt x="1137" y="1662"/>
                    </a:moveTo>
                    <a:cubicBezTo>
                      <a:pt x="1137" y="1662"/>
                      <a:pt x="1137" y="1662"/>
                      <a:pt x="1137" y="1662"/>
                    </a:cubicBezTo>
                    <a:cubicBezTo>
                      <a:pt x="4547" y="1662"/>
                      <a:pt x="4547" y="1662"/>
                      <a:pt x="4547" y="1662"/>
                    </a:cubicBezTo>
                    <a:cubicBezTo>
                      <a:pt x="4547" y="4431"/>
                      <a:pt x="4832" y="7200"/>
                      <a:pt x="5116" y="9969"/>
                    </a:cubicBezTo>
                    <a:cubicBezTo>
                      <a:pt x="5116" y="9969"/>
                      <a:pt x="5116" y="9969"/>
                      <a:pt x="5116" y="9969"/>
                    </a:cubicBezTo>
                    <a:cubicBezTo>
                      <a:pt x="4547" y="10523"/>
                      <a:pt x="3979" y="11631"/>
                      <a:pt x="3695" y="13292"/>
                    </a:cubicBezTo>
                    <a:cubicBezTo>
                      <a:pt x="2274" y="9969"/>
                      <a:pt x="1137" y="6092"/>
                      <a:pt x="1137" y="1662"/>
                    </a:cubicBezTo>
                    <a:moveTo>
                      <a:pt x="5400" y="1662"/>
                    </a:moveTo>
                    <a:cubicBezTo>
                      <a:pt x="5400" y="1662"/>
                      <a:pt x="5400" y="1662"/>
                      <a:pt x="5400" y="1662"/>
                    </a:cubicBezTo>
                    <a:cubicBezTo>
                      <a:pt x="10232" y="1662"/>
                      <a:pt x="10232" y="1662"/>
                      <a:pt x="10232" y="1662"/>
                    </a:cubicBezTo>
                    <a:cubicBezTo>
                      <a:pt x="10232" y="7200"/>
                      <a:pt x="10232" y="7200"/>
                      <a:pt x="10232" y="7200"/>
                    </a:cubicBezTo>
                    <a:cubicBezTo>
                      <a:pt x="10232" y="7200"/>
                      <a:pt x="10232" y="7200"/>
                      <a:pt x="10232" y="7200"/>
                    </a:cubicBezTo>
                    <a:cubicBezTo>
                      <a:pt x="8811" y="7200"/>
                      <a:pt x="7389" y="7754"/>
                      <a:pt x="5968" y="8862"/>
                    </a:cubicBezTo>
                    <a:cubicBezTo>
                      <a:pt x="5684" y="6646"/>
                      <a:pt x="5400" y="3877"/>
                      <a:pt x="5400" y="1662"/>
                    </a:cubicBezTo>
                    <a:moveTo>
                      <a:pt x="11368" y="1662"/>
                    </a:moveTo>
                    <a:cubicBezTo>
                      <a:pt x="11368" y="1662"/>
                      <a:pt x="11368" y="1662"/>
                      <a:pt x="11368" y="1662"/>
                    </a:cubicBezTo>
                    <a:cubicBezTo>
                      <a:pt x="16200" y="1662"/>
                      <a:pt x="16200" y="1662"/>
                      <a:pt x="16200" y="1662"/>
                    </a:cubicBezTo>
                    <a:cubicBezTo>
                      <a:pt x="16200" y="1662"/>
                      <a:pt x="16200" y="1662"/>
                      <a:pt x="16200" y="1662"/>
                    </a:cubicBezTo>
                    <a:cubicBezTo>
                      <a:pt x="16200" y="3877"/>
                      <a:pt x="15916" y="6646"/>
                      <a:pt x="15632" y="8862"/>
                    </a:cubicBezTo>
                    <a:cubicBezTo>
                      <a:pt x="14495" y="7754"/>
                      <a:pt x="12789" y="7200"/>
                      <a:pt x="11368" y="7200"/>
                    </a:cubicBezTo>
                    <a:cubicBezTo>
                      <a:pt x="11368" y="1662"/>
                      <a:pt x="11368" y="1662"/>
                      <a:pt x="11368" y="1662"/>
                    </a:cubicBezTo>
                    <a:moveTo>
                      <a:pt x="16484" y="9969"/>
                    </a:moveTo>
                    <a:cubicBezTo>
                      <a:pt x="16484" y="9969"/>
                      <a:pt x="16484" y="9969"/>
                      <a:pt x="16484" y="9969"/>
                    </a:cubicBezTo>
                    <a:cubicBezTo>
                      <a:pt x="17053" y="7200"/>
                      <a:pt x="17053" y="3877"/>
                      <a:pt x="17053" y="1662"/>
                    </a:cubicBezTo>
                    <a:cubicBezTo>
                      <a:pt x="20747" y="1662"/>
                      <a:pt x="20747" y="1662"/>
                      <a:pt x="20747" y="1662"/>
                    </a:cubicBezTo>
                    <a:cubicBezTo>
                      <a:pt x="20747" y="1662"/>
                      <a:pt x="20747" y="1662"/>
                      <a:pt x="20747" y="1662"/>
                    </a:cubicBezTo>
                    <a:cubicBezTo>
                      <a:pt x="20463" y="6092"/>
                      <a:pt x="19611" y="9969"/>
                      <a:pt x="18189" y="13292"/>
                    </a:cubicBezTo>
                    <a:cubicBezTo>
                      <a:pt x="17905" y="11631"/>
                      <a:pt x="17337" y="10523"/>
                      <a:pt x="16484" y="9969"/>
                    </a:cubicBezTo>
                    <a:moveTo>
                      <a:pt x="21600" y="0"/>
                    </a:moveTo>
                    <a:cubicBezTo>
                      <a:pt x="0" y="0"/>
                      <a:pt x="0" y="0"/>
                      <a:pt x="0" y="0"/>
                    </a:cubicBezTo>
                    <a:cubicBezTo>
                      <a:pt x="0" y="554"/>
                      <a:pt x="0" y="554"/>
                      <a:pt x="0" y="554"/>
                    </a:cubicBezTo>
                    <a:cubicBezTo>
                      <a:pt x="0" y="554"/>
                      <a:pt x="0" y="554"/>
                      <a:pt x="0" y="554"/>
                    </a:cubicBezTo>
                    <a:cubicBezTo>
                      <a:pt x="284" y="12185"/>
                      <a:pt x="5116" y="21600"/>
                      <a:pt x="10800" y="21600"/>
                    </a:cubicBezTo>
                    <a:cubicBezTo>
                      <a:pt x="16768" y="21600"/>
                      <a:pt x="21600" y="12185"/>
                      <a:pt x="21600" y="554"/>
                    </a:cubicBezTo>
                    <a:cubicBezTo>
                      <a:pt x="21600" y="554"/>
                      <a:pt x="21600" y="554"/>
                      <a:pt x="21600" y="554"/>
                    </a:cubicBezTo>
                    <a:cubicBezTo>
                      <a:pt x="21600" y="554"/>
                      <a:pt x="21600" y="554"/>
                      <a:pt x="21600" y="554"/>
                    </a:cubicBezTo>
                    <a:cubicBezTo>
                      <a:pt x="21600" y="554"/>
                      <a:pt x="21600" y="554"/>
                      <a:pt x="21600" y="554"/>
                    </a:cubicBezTo>
                    <a:cubicBezTo>
                      <a:pt x="21600" y="0"/>
                      <a:pt x="21600" y="0"/>
                      <a:pt x="21600" y="0"/>
                    </a:cubicBezTo>
                    <a:cubicBezTo>
                      <a:pt x="21600" y="0"/>
                      <a:pt x="21600" y="0"/>
                      <a:pt x="21600" y="0"/>
                    </a:cubicBezTo>
                    <a:cubicBezTo>
                      <a:pt x="21600" y="0"/>
                      <a:pt x="21600" y="0"/>
                      <a:pt x="21600" y="0"/>
                    </a:cubicBezTo>
                  </a:path>
                </a:pathLst>
              </a:custGeom>
              <a:solidFill>
                <a:srgbClr val="FFFFFF"/>
              </a:solidFill>
              <a:ln w="3175" cap="flat">
                <a:noFill/>
                <a:miter lim="400000"/>
              </a:ln>
              <a:effectLst/>
            </p:spPr>
            <p:txBody>
              <a:bodyPr wrap="square" lIns="45719" tIns="45719" rIns="45719" bIns="45719" numCol="1" anchor="t">
                <a:noAutofit/>
              </a:bodyPr>
              <a:lstStyle/>
              <a:p>
                <a:pPr defTabSz="642915">
                  <a:defRPr sz="3400">
                    <a:solidFill>
                      <a:srgbClr val="262626"/>
                    </a:solidFill>
                    <a:latin typeface="Roboto Condensed"/>
                    <a:ea typeface="Roboto Condensed"/>
                    <a:cs typeface="Roboto Condensed"/>
                    <a:sym typeface="Roboto Condensed"/>
                  </a:defRPr>
                </a:pPr>
                <a:endParaRPr sz="2391"/>
              </a:p>
            </p:txBody>
          </p:sp>
          <p:sp>
            <p:nvSpPr>
              <p:cNvPr id="97" name="Shape">
                <a:extLst>
                  <a:ext uri="{FF2B5EF4-FFF2-40B4-BE49-F238E27FC236}">
                    <a16:creationId xmlns:a16="http://schemas.microsoft.com/office/drawing/2014/main" id="{45FEB209-C2CA-4CCE-AE83-23AEF729F8D4}"/>
                  </a:ext>
                </a:extLst>
              </p:cNvPr>
              <p:cNvSpPr/>
              <p:nvPr/>
            </p:nvSpPr>
            <p:spPr>
              <a:xfrm>
                <a:off x="234874" y="0"/>
                <a:ext cx="106762" cy="12811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629" y="0"/>
                      <a:pt x="0" y="5082"/>
                      <a:pt x="0" y="10165"/>
                    </a:cubicBezTo>
                    <a:cubicBezTo>
                      <a:pt x="0" y="10165"/>
                      <a:pt x="0" y="10165"/>
                      <a:pt x="0" y="10165"/>
                    </a:cubicBezTo>
                    <a:cubicBezTo>
                      <a:pt x="0" y="16518"/>
                      <a:pt x="4629" y="21600"/>
                      <a:pt x="10800" y="21600"/>
                    </a:cubicBezTo>
                    <a:cubicBezTo>
                      <a:pt x="16971" y="21600"/>
                      <a:pt x="21600" y="16518"/>
                      <a:pt x="21600" y="10165"/>
                    </a:cubicBezTo>
                    <a:cubicBezTo>
                      <a:pt x="21600" y="10165"/>
                      <a:pt x="21600" y="10165"/>
                      <a:pt x="21600" y="10165"/>
                    </a:cubicBezTo>
                    <a:cubicBezTo>
                      <a:pt x="21600" y="5082"/>
                      <a:pt x="16971" y="0"/>
                      <a:pt x="10800" y="0"/>
                    </a:cubicBezTo>
                  </a:path>
                </a:pathLst>
              </a:custGeom>
              <a:solidFill>
                <a:srgbClr val="FFFFFF"/>
              </a:solidFill>
              <a:ln w="3175" cap="flat">
                <a:noFill/>
                <a:miter lim="400000"/>
              </a:ln>
              <a:effectLst/>
            </p:spPr>
            <p:txBody>
              <a:bodyPr wrap="square" lIns="45719" tIns="45719" rIns="45719" bIns="45719" numCol="1" anchor="t">
                <a:noAutofit/>
              </a:bodyPr>
              <a:lstStyle/>
              <a:p>
                <a:pPr defTabSz="642915">
                  <a:defRPr sz="3400">
                    <a:solidFill>
                      <a:srgbClr val="262626"/>
                    </a:solidFill>
                    <a:latin typeface="Roboto Condensed"/>
                    <a:ea typeface="Roboto Condensed"/>
                    <a:cs typeface="Roboto Condensed"/>
                    <a:sym typeface="Roboto Condensed"/>
                  </a:defRPr>
                </a:pPr>
                <a:endParaRPr sz="2391"/>
              </a:p>
            </p:txBody>
          </p:sp>
          <p:sp>
            <p:nvSpPr>
              <p:cNvPr id="98" name="Shape">
                <a:extLst>
                  <a:ext uri="{FF2B5EF4-FFF2-40B4-BE49-F238E27FC236}">
                    <a16:creationId xmlns:a16="http://schemas.microsoft.com/office/drawing/2014/main" id="{30E7229D-1D15-471F-A284-9B04B0E27BAB}"/>
                  </a:ext>
                </a:extLst>
              </p:cNvPr>
              <p:cNvSpPr/>
              <p:nvPr/>
            </p:nvSpPr>
            <p:spPr>
              <a:xfrm>
                <a:off x="183629" y="136653"/>
                <a:ext cx="209252" cy="149467"/>
              </a:xfrm>
              <a:custGeom>
                <a:avLst/>
                <a:gdLst/>
                <a:ahLst/>
                <a:cxnLst>
                  <a:cxn ang="0">
                    <a:pos x="wd2" y="hd2"/>
                  </a:cxn>
                  <a:cxn ang="5400000">
                    <a:pos x="wd2" y="hd2"/>
                  </a:cxn>
                  <a:cxn ang="10800000">
                    <a:pos x="wd2" y="hd2"/>
                  </a:cxn>
                  <a:cxn ang="16200000">
                    <a:pos x="wd2" y="hd2"/>
                  </a:cxn>
                </a:cxnLst>
                <a:rect l="0" t="0" r="r" b="b"/>
                <a:pathLst>
                  <a:path w="21600" h="21600" extrusionOk="0">
                    <a:moveTo>
                      <a:pt x="17743" y="0"/>
                    </a:moveTo>
                    <a:cubicBezTo>
                      <a:pt x="14657" y="0"/>
                      <a:pt x="14657" y="0"/>
                      <a:pt x="14657" y="0"/>
                    </a:cubicBezTo>
                    <a:cubicBezTo>
                      <a:pt x="12343" y="16200"/>
                      <a:pt x="12343" y="16200"/>
                      <a:pt x="12343" y="16200"/>
                    </a:cubicBezTo>
                    <a:cubicBezTo>
                      <a:pt x="10800" y="3240"/>
                      <a:pt x="10800" y="3240"/>
                      <a:pt x="10800" y="3240"/>
                    </a:cubicBezTo>
                    <a:cubicBezTo>
                      <a:pt x="9257" y="16200"/>
                      <a:pt x="9257" y="16200"/>
                      <a:pt x="9257" y="16200"/>
                    </a:cubicBezTo>
                    <a:cubicBezTo>
                      <a:pt x="6171" y="0"/>
                      <a:pt x="6171" y="0"/>
                      <a:pt x="6171" y="0"/>
                    </a:cubicBezTo>
                    <a:cubicBezTo>
                      <a:pt x="3857" y="0"/>
                      <a:pt x="3857" y="0"/>
                      <a:pt x="3857" y="0"/>
                    </a:cubicBezTo>
                    <a:cubicBezTo>
                      <a:pt x="1543" y="0"/>
                      <a:pt x="0" y="3240"/>
                      <a:pt x="0" y="7560"/>
                    </a:cubicBezTo>
                    <a:cubicBezTo>
                      <a:pt x="0" y="21600"/>
                      <a:pt x="0" y="21600"/>
                      <a:pt x="0" y="21600"/>
                    </a:cubicBezTo>
                    <a:cubicBezTo>
                      <a:pt x="21600" y="21600"/>
                      <a:pt x="21600" y="21600"/>
                      <a:pt x="21600" y="21600"/>
                    </a:cubicBezTo>
                    <a:cubicBezTo>
                      <a:pt x="21600" y="7560"/>
                      <a:pt x="21600" y="7560"/>
                      <a:pt x="21600" y="7560"/>
                    </a:cubicBezTo>
                    <a:cubicBezTo>
                      <a:pt x="21600" y="3240"/>
                      <a:pt x="20057" y="0"/>
                      <a:pt x="17743" y="0"/>
                    </a:cubicBezTo>
                  </a:path>
                </a:pathLst>
              </a:custGeom>
              <a:solidFill>
                <a:srgbClr val="FFFFFF"/>
              </a:solidFill>
              <a:ln w="3175" cap="flat">
                <a:noFill/>
                <a:miter lim="400000"/>
              </a:ln>
              <a:effectLst/>
            </p:spPr>
            <p:txBody>
              <a:bodyPr wrap="square" lIns="45719" tIns="45719" rIns="45719" bIns="45719" numCol="1" anchor="t">
                <a:noAutofit/>
              </a:bodyPr>
              <a:lstStyle/>
              <a:p>
                <a:pPr defTabSz="642915">
                  <a:defRPr sz="3400">
                    <a:solidFill>
                      <a:srgbClr val="262626"/>
                    </a:solidFill>
                    <a:latin typeface="Roboto Condensed"/>
                    <a:ea typeface="Roboto Condensed"/>
                    <a:cs typeface="Roboto Condensed"/>
                    <a:sym typeface="Roboto Condensed"/>
                  </a:defRPr>
                </a:pPr>
                <a:endParaRPr sz="2391"/>
              </a:p>
            </p:txBody>
          </p:sp>
          <p:sp>
            <p:nvSpPr>
              <p:cNvPr id="99" name="Shape">
                <a:extLst>
                  <a:ext uri="{FF2B5EF4-FFF2-40B4-BE49-F238E27FC236}">
                    <a16:creationId xmlns:a16="http://schemas.microsoft.com/office/drawing/2014/main" id="{7485E350-5BD6-4415-ABE2-C53674706F8B}"/>
                  </a:ext>
                </a:extLst>
              </p:cNvPr>
              <p:cNvSpPr/>
              <p:nvPr/>
            </p:nvSpPr>
            <p:spPr>
              <a:xfrm>
                <a:off x="273306" y="136653"/>
                <a:ext cx="29895" cy="21354"/>
              </a:xfrm>
              <a:custGeom>
                <a:avLst/>
                <a:gdLst/>
                <a:ahLst/>
                <a:cxnLst>
                  <a:cxn ang="0">
                    <a:pos x="wd2" y="hd2"/>
                  </a:cxn>
                  <a:cxn ang="5400000">
                    <a:pos x="wd2" y="hd2"/>
                  </a:cxn>
                  <a:cxn ang="10800000">
                    <a:pos x="wd2" y="hd2"/>
                  </a:cxn>
                  <a:cxn ang="16200000">
                    <a:pos x="wd2" y="hd2"/>
                  </a:cxn>
                </a:cxnLst>
                <a:rect l="0" t="0" r="r" b="b"/>
                <a:pathLst>
                  <a:path w="21600" h="21600" extrusionOk="0">
                    <a:moveTo>
                      <a:pt x="15429" y="0"/>
                    </a:moveTo>
                    <a:lnTo>
                      <a:pt x="6171" y="0"/>
                    </a:lnTo>
                    <a:lnTo>
                      <a:pt x="0" y="8640"/>
                    </a:lnTo>
                    <a:lnTo>
                      <a:pt x="9257" y="21600"/>
                    </a:lnTo>
                    <a:lnTo>
                      <a:pt x="21600" y="8640"/>
                    </a:lnTo>
                    <a:lnTo>
                      <a:pt x="15429" y="0"/>
                    </a:lnTo>
                    <a:close/>
                  </a:path>
                </a:pathLst>
              </a:custGeom>
              <a:solidFill>
                <a:srgbClr val="FFFFFF"/>
              </a:solidFill>
              <a:ln w="3175" cap="flat">
                <a:noFill/>
                <a:miter lim="400000"/>
              </a:ln>
              <a:effectLst/>
            </p:spPr>
            <p:txBody>
              <a:bodyPr wrap="square" lIns="45719" tIns="45719" rIns="45719" bIns="45719" numCol="1" anchor="t">
                <a:noAutofit/>
              </a:bodyPr>
              <a:lstStyle/>
              <a:p>
                <a:pPr defTabSz="642915">
                  <a:defRPr sz="3400">
                    <a:solidFill>
                      <a:srgbClr val="262626"/>
                    </a:solidFill>
                    <a:latin typeface="Roboto Condensed"/>
                    <a:ea typeface="Roboto Condensed"/>
                    <a:cs typeface="Roboto Condensed"/>
                    <a:sym typeface="Roboto Condensed"/>
                  </a:defRPr>
                </a:pPr>
                <a:endParaRPr sz="2391"/>
              </a:p>
            </p:txBody>
          </p:sp>
          <p:sp>
            <p:nvSpPr>
              <p:cNvPr id="100" name="Shape">
                <a:extLst>
                  <a:ext uri="{FF2B5EF4-FFF2-40B4-BE49-F238E27FC236}">
                    <a16:creationId xmlns:a16="http://schemas.microsoft.com/office/drawing/2014/main" id="{96E71A1C-AF6A-44E7-AA25-25278EBC80F7}"/>
                  </a:ext>
                </a:extLst>
              </p:cNvPr>
              <p:cNvSpPr/>
              <p:nvPr/>
            </p:nvSpPr>
            <p:spPr>
              <a:xfrm>
                <a:off x="273306" y="136653"/>
                <a:ext cx="29895" cy="21354"/>
              </a:xfrm>
              <a:custGeom>
                <a:avLst/>
                <a:gdLst/>
                <a:ahLst/>
                <a:cxnLst>
                  <a:cxn ang="0">
                    <a:pos x="wd2" y="hd2"/>
                  </a:cxn>
                  <a:cxn ang="5400000">
                    <a:pos x="wd2" y="hd2"/>
                  </a:cxn>
                  <a:cxn ang="10800000">
                    <a:pos x="wd2" y="hd2"/>
                  </a:cxn>
                  <a:cxn ang="16200000">
                    <a:pos x="wd2" y="hd2"/>
                  </a:cxn>
                </a:cxnLst>
                <a:rect l="0" t="0" r="r" b="b"/>
                <a:pathLst>
                  <a:path w="21600" h="21600" extrusionOk="0">
                    <a:moveTo>
                      <a:pt x="15429" y="0"/>
                    </a:moveTo>
                    <a:lnTo>
                      <a:pt x="6171" y="0"/>
                    </a:lnTo>
                    <a:lnTo>
                      <a:pt x="0" y="8640"/>
                    </a:lnTo>
                    <a:lnTo>
                      <a:pt x="9257" y="21600"/>
                    </a:lnTo>
                    <a:lnTo>
                      <a:pt x="21600" y="8640"/>
                    </a:lnTo>
                    <a:lnTo>
                      <a:pt x="15429" y="0"/>
                    </a:lnTo>
                  </a:path>
                </a:pathLst>
              </a:custGeom>
              <a:solidFill>
                <a:srgbClr val="FFFFFF"/>
              </a:solidFill>
              <a:ln w="3175" cap="flat">
                <a:noFill/>
                <a:miter lim="400000"/>
              </a:ln>
              <a:effectLst/>
            </p:spPr>
            <p:txBody>
              <a:bodyPr wrap="square" lIns="45719" tIns="45719" rIns="45719" bIns="45719" numCol="1" anchor="t">
                <a:noAutofit/>
              </a:bodyPr>
              <a:lstStyle/>
              <a:p>
                <a:pPr defTabSz="642915">
                  <a:defRPr sz="3400">
                    <a:solidFill>
                      <a:srgbClr val="262626"/>
                    </a:solidFill>
                    <a:latin typeface="Roboto Condensed"/>
                    <a:ea typeface="Roboto Condensed"/>
                    <a:cs typeface="Roboto Condensed"/>
                    <a:sym typeface="Roboto Condensed"/>
                  </a:defRPr>
                </a:pPr>
                <a:endParaRPr sz="2391"/>
              </a:p>
            </p:txBody>
          </p:sp>
          <p:sp>
            <p:nvSpPr>
              <p:cNvPr id="101" name="Shape">
                <a:extLst>
                  <a:ext uri="{FF2B5EF4-FFF2-40B4-BE49-F238E27FC236}">
                    <a16:creationId xmlns:a16="http://schemas.microsoft.com/office/drawing/2014/main" id="{DE7B23E5-9FF3-4648-91E0-91D3560E9EAB}"/>
                  </a:ext>
                </a:extLst>
              </p:cNvPr>
              <p:cNvSpPr/>
              <p:nvPr/>
            </p:nvSpPr>
            <p:spPr>
              <a:xfrm>
                <a:off x="409959" y="21350"/>
                <a:ext cx="98222" cy="123845"/>
              </a:xfrm>
              <a:custGeom>
                <a:avLst/>
                <a:gdLst/>
                <a:ahLst/>
                <a:cxnLst>
                  <a:cxn ang="0">
                    <a:pos x="wd2" y="hd2"/>
                  </a:cxn>
                  <a:cxn ang="5400000">
                    <a:pos x="wd2" y="hd2"/>
                  </a:cxn>
                  <a:cxn ang="10800000">
                    <a:pos x="wd2" y="hd2"/>
                  </a:cxn>
                  <a:cxn ang="16200000">
                    <a:pos x="wd2" y="hd2"/>
                  </a:cxn>
                </a:cxnLst>
                <a:rect l="0" t="0" r="r" b="b"/>
                <a:pathLst>
                  <a:path w="21600" h="21600" extrusionOk="0">
                    <a:moveTo>
                      <a:pt x="9969" y="0"/>
                    </a:moveTo>
                    <a:cubicBezTo>
                      <a:pt x="4985" y="0"/>
                      <a:pt x="0" y="5400"/>
                      <a:pt x="0" y="10800"/>
                    </a:cubicBezTo>
                    <a:cubicBezTo>
                      <a:pt x="0" y="10800"/>
                      <a:pt x="0" y="10800"/>
                      <a:pt x="0" y="10800"/>
                    </a:cubicBezTo>
                    <a:cubicBezTo>
                      <a:pt x="0" y="16200"/>
                      <a:pt x="4985" y="21600"/>
                      <a:pt x="9969" y="21600"/>
                    </a:cubicBezTo>
                    <a:cubicBezTo>
                      <a:pt x="16615" y="21600"/>
                      <a:pt x="21600" y="16200"/>
                      <a:pt x="21600" y="10800"/>
                    </a:cubicBezTo>
                    <a:cubicBezTo>
                      <a:pt x="21600" y="10800"/>
                      <a:pt x="21600" y="10800"/>
                      <a:pt x="21600" y="10800"/>
                    </a:cubicBezTo>
                    <a:cubicBezTo>
                      <a:pt x="21600" y="5400"/>
                      <a:pt x="16615" y="0"/>
                      <a:pt x="9969" y="0"/>
                    </a:cubicBezTo>
                  </a:path>
                </a:pathLst>
              </a:custGeom>
              <a:solidFill>
                <a:srgbClr val="FFFFFF"/>
              </a:solidFill>
              <a:ln w="3175" cap="flat">
                <a:noFill/>
                <a:miter lim="400000"/>
              </a:ln>
              <a:effectLst/>
            </p:spPr>
            <p:txBody>
              <a:bodyPr wrap="square" lIns="45719" tIns="45719" rIns="45719" bIns="45719" numCol="1" anchor="t">
                <a:noAutofit/>
              </a:bodyPr>
              <a:lstStyle/>
              <a:p>
                <a:pPr defTabSz="642915">
                  <a:defRPr sz="3400">
                    <a:solidFill>
                      <a:srgbClr val="262626"/>
                    </a:solidFill>
                    <a:latin typeface="Roboto Condensed"/>
                    <a:ea typeface="Roboto Condensed"/>
                    <a:cs typeface="Roboto Condensed"/>
                    <a:sym typeface="Roboto Condensed"/>
                  </a:defRPr>
                </a:pPr>
                <a:endParaRPr sz="2391"/>
              </a:p>
            </p:txBody>
          </p:sp>
          <p:sp>
            <p:nvSpPr>
              <p:cNvPr id="102" name="Shape">
                <a:extLst>
                  <a:ext uri="{FF2B5EF4-FFF2-40B4-BE49-F238E27FC236}">
                    <a16:creationId xmlns:a16="http://schemas.microsoft.com/office/drawing/2014/main" id="{76AC9342-7B5D-4F73-B317-63AF66EA213B}"/>
                  </a:ext>
                </a:extLst>
              </p:cNvPr>
              <p:cNvSpPr/>
              <p:nvPr/>
            </p:nvSpPr>
            <p:spPr>
              <a:xfrm>
                <a:off x="448394" y="149463"/>
                <a:ext cx="21355" cy="17082"/>
              </a:xfrm>
              <a:custGeom>
                <a:avLst/>
                <a:gdLst/>
                <a:ahLst/>
                <a:cxnLst>
                  <a:cxn ang="0">
                    <a:pos x="wd2" y="hd2"/>
                  </a:cxn>
                  <a:cxn ang="5400000">
                    <a:pos x="wd2" y="hd2"/>
                  </a:cxn>
                  <a:cxn ang="10800000">
                    <a:pos x="wd2" y="hd2"/>
                  </a:cxn>
                  <a:cxn ang="16200000">
                    <a:pos x="wd2" y="hd2"/>
                  </a:cxn>
                </a:cxnLst>
                <a:rect l="0" t="0" r="r" b="b"/>
                <a:pathLst>
                  <a:path w="21600" h="21600" extrusionOk="0">
                    <a:moveTo>
                      <a:pt x="12960" y="0"/>
                    </a:moveTo>
                    <a:lnTo>
                      <a:pt x="0" y="0"/>
                    </a:lnTo>
                    <a:lnTo>
                      <a:pt x="4320" y="21600"/>
                    </a:lnTo>
                    <a:lnTo>
                      <a:pt x="21600" y="0"/>
                    </a:lnTo>
                    <a:lnTo>
                      <a:pt x="12960" y="0"/>
                    </a:lnTo>
                    <a:close/>
                  </a:path>
                </a:pathLst>
              </a:custGeom>
              <a:solidFill>
                <a:srgbClr val="FFFFFF"/>
              </a:solidFill>
              <a:ln w="3175" cap="flat">
                <a:noFill/>
                <a:miter lim="400000"/>
              </a:ln>
              <a:effectLst/>
            </p:spPr>
            <p:txBody>
              <a:bodyPr wrap="square" lIns="45719" tIns="45719" rIns="45719" bIns="45719" numCol="1" anchor="t">
                <a:noAutofit/>
              </a:bodyPr>
              <a:lstStyle/>
              <a:p>
                <a:pPr defTabSz="642915">
                  <a:defRPr sz="3400">
                    <a:solidFill>
                      <a:srgbClr val="262626"/>
                    </a:solidFill>
                    <a:latin typeface="Roboto Condensed"/>
                    <a:ea typeface="Roboto Condensed"/>
                    <a:cs typeface="Roboto Condensed"/>
                    <a:sym typeface="Roboto Condensed"/>
                  </a:defRPr>
                </a:pPr>
                <a:endParaRPr sz="2391"/>
              </a:p>
            </p:txBody>
          </p:sp>
          <p:sp>
            <p:nvSpPr>
              <p:cNvPr id="103" name="Shape">
                <a:extLst>
                  <a:ext uri="{FF2B5EF4-FFF2-40B4-BE49-F238E27FC236}">
                    <a16:creationId xmlns:a16="http://schemas.microsoft.com/office/drawing/2014/main" id="{233C796B-5608-4745-8733-198D028963F4}"/>
                  </a:ext>
                </a:extLst>
              </p:cNvPr>
              <p:cNvSpPr/>
              <p:nvPr/>
            </p:nvSpPr>
            <p:spPr>
              <a:xfrm>
                <a:off x="448394" y="149463"/>
                <a:ext cx="21355" cy="17082"/>
              </a:xfrm>
              <a:custGeom>
                <a:avLst/>
                <a:gdLst/>
                <a:ahLst/>
                <a:cxnLst>
                  <a:cxn ang="0">
                    <a:pos x="wd2" y="hd2"/>
                  </a:cxn>
                  <a:cxn ang="5400000">
                    <a:pos x="wd2" y="hd2"/>
                  </a:cxn>
                  <a:cxn ang="10800000">
                    <a:pos x="wd2" y="hd2"/>
                  </a:cxn>
                  <a:cxn ang="16200000">
                    <a:pos x="wd2" y="hd2"/>
                  </a:cxn>
                </a:cxnLst>
                <a:rect l="0" t="0" r="r" b="b"/>
                <a:pathLst>
                  <a:path w="21600" h="21600" extrusionOk="0">
                    <a:moveTo>
                      <a:pt x="12960" y="0"/>
                    </a:moveTo>
                    <a:lnTo>
                      <a:pt x="0" y="0"/>
                    </a:lnTo>
                    <a:lnTo>
                      <a:pt x="4320" y="21600"/>
                    </a:lnTo>
                    <a:lnTo>
                      <a:pt x="21600" y="0"/>
                    </a:lnTo>
                    <a:lnTo>
                      <a:pt x="12960" y="0"/>
                    </a:lnTo>
                  </a:path>
                </a:pathLst>
              </a:custGeom>
              <a:solidFill>
                <a:srgbClr val="FFFFFF"/>
              </a:solidFill>
              <a:ln w="3175" cap="flat">
                <a:noFill/>
                <a:miter lim="400000"/>
              </a:ln>
              <a:effectLst/>
            </p:spPr>
            <p:txBody>
              <a:bodyPr wrap="square" lIns="45719" tIns="45719" rIns="45719" bIns="45719" numCol="1" anchor="t">
                <a:noAutofit/>
              </a:bodyPr>
              <a:lstStyle/>
              <a:p>
                <a:pPr defTabSz="642915">
                  <a:defRPr sz="3400">
                    <a:solidFill>
                      <a:srgbClr val="262626"/>
                    </a:solidFill>
                    <a:latin typeface="Roboto Condensed"/>
                    <a:ea typeface="Roboto Condensed"/>
                    <a:cs typeface="Roboto Condensed"/>
                    <a:sym typeface="Roboto Condensed"/>
                  </a:defRPr>
                </a:pPr>
                <a:endParaRPr sz="2391"/>
              </a:p>
            </p:txBody>
          </p:sp>
          <p:sp>
            <p:nvSpPr>
              <p:cNvPr id="104" name="Shape">
                <a:extLst>
                  <a:ext uri="{FF2B5EF4-FFF2-40B4-BE49-F238E27FC236}">
                    <a16:creationId xmlns:a16="http://schemas.microsoft.com/office/drawing/2014/main" id="{19394FB6-4102-4680-9BD7-A0669D53A7A1}"/>
                  </a:ext>
                </a:extLst>
              </p:cNvPr>
              <p:cNvSpPr/>
              <p:nvPr/>
            </p:nvSpPr>
            <p:spPr>
              <a:xfrm>
                <a:off x="392878" y="149463"/>
                <a:ext cx="158007" cy="136654"/>
              </a:xfrm>
              <a:custGeom>
                <a:avLst/>
                <a:gdLst/>
                <a:ahLst/>
                <a:cxnLst>
                  <a:cxn ang="0">
                    <a:pos x="wd2" y="hd2"/>
                  </a:cxn>
                  <a:cxn ang="5400000">
                    <a:pos x="wd2" y="hd2"/>
                  </a:cxn>
                  <a:cxn ang="10800000">
                    <a:pos x="wd2" y="hd2"/>
                  </a:cxn>
                  <a:cxn ang="16200000">
                    <a:pos x="wd2" y="hd2"/>
                  </a:cxn>
                </a:cxnLst>
                <a:rect l="0" t="0" r="r" b="b"/>
                <a:pathLst>
                  <a:path w="21600" h="21600" extrusionOk="0">
                    <a:moveTo>
                      <a:pt x="17486" y="0"/>
                    </a:moveTo>
                    <a:cubicBezTo>
                      <a:pt x="13371" y="0"/>
                      <a:pt x="13371" y="0"/>
                      <a:pt x="13371" y="0"/>
                    </a:cubicBezTo>
                    <a:cubicBezTo>
                      <a:pt x="10286" y="16800"/>
                      <a:pt x="10286" y="16800"/>
                      <a:pt x="10286" y="16800"/>
                    </a:cubicBezTo>
                    <a:cubicBezTo>
                      <a:pt x="8229" y="2400"/>
                      <a:pt x="8229" y="2400"/>
                      <a:pt x="8229" y="2400"/>
                    </a:cubicBezTo>
                    <a:cubicBezTo>
                      <a:pt x="6171" y="16800"/>
                      <a:pt x="6171" y="16800"/>
                      <a:pt x="6171" y="16800"/>
                    </a:cubicBezTo>
                    <a:cubicBezTo>
                      <a:pt x="3086" y="0"/>
                      <a:pt x="3086" y="0"/>
                      <a:pt x="3086" y="0"/>
                    </a:cubicBezTo>
                    <a:cubicBezTo>
                      <a:pt x="0" y="0"/>
                      <a:pt x="0" y="0"/>
                      <a:pt x="0" y="0"/>
                    </a:cubicBezTo>
                    <a:cubicBezTo>
                      <a:pt x="0" y="0"/>
                      <a:pt x="0" y="0"/>
                      <a:pt x="0" y="0"/>
                    </a:cubicBezTo>
                    <a:cubicBezTo>
                      <a:pt x="1029" y="1200"/>
                      <a:pt x="1029" y="3600"/>
                      <a:pt x="1029" y="6000"/>
                    </a:cubicBezTo>
                    <a:cubicBezTo>
                      <a:pt x="1029" y="21600"/>
                      <a:pt x="1029" y="21600"/>
                      <a:pt x="1029" y="21600"/>
                    </a:cubicBezTo>
                    <a:cubicBezTo>
                      <a:pt x="21600" y="21600"/>
                      <a:pt x="21600" y="21600"/>
                      <a:pt x="21600" y="21600"/>
                    </a:cubicBezTo>
                    <a:cubicBezTo>
                      <a:pt x="21600" y="7200"/>
                      <a:pt x="21600" y="7200"/>
                      <a:pt x="21600" y="7200"/>
                    </a:cubicBezTo>
                    <a:cubicBezTo>
                      <a:pt x="21600" y="2400"/>
                      <a:pt x="19543" y="0"/>
                      <a:pt x="17486" y="0"/>
                    </a:cubicBezTo>
                  </a:path>
                </a:pathLst>
              </a:custGeom>
              <a:solidFill>
                <a:srgbClr val="FFFFFF"/>
              </a:solidFill>
              <a:ln w="3175" cap="flat">
                <a:noFill/>
                <a:miter lim="400000"/>
              </a:ln>
              <a:effectLst/>
            </p:spPr>
            <p:txBody>
              <a:bodyPr wrap="square" lIns="45719" tIns="45719" rIns="45719" bIns="45719" numCol="1" anchor="t">
                <a:noAutofit/>
              </a:bodyPr>
              <a:lstStyle/>
              <a:p>
                <a:pPr defTabSz="642915">
                  <a:defRPr sz="3400">
                    <a:solidFill>
                      <a:srgbClr val="262626"/>
                    </a:solidFill>
                    <a:latin typeface="Roboto Condensed"/>
                    <a:ea typeface="Roboto Condensed"/>
                    <a:cs typeface="Roboto Condensed"/>
                    <a:sym typeface="Roboto Condensed"/>
                  </a:defRPr>
                </a:pPr>
                <a:endParaRPr sz="2391"/>
              </a:p>
            </p:txBody>
          </p:sp>
          <p:sp>
            <p:nvSpPr>
              <p:cNvPr id="105" name="Shape">
                <a:extLst>
                  <a:ext uri="{FF2B5EF4-FFF2-40B4-BE49-F238E27FC236}">
                    <a16:creationId xmlns:a16="http://schemas.microsoft.com/office/drawing/2014/main" id="{2CF84348-0A1F-4187-8C94-1BC2204EEFE7}"/>
                  </a:ext>
                </a:extLst>
              </p:cNvPr>
              <p:cNvSpPr/>
              <p:nvPr/>
            </p:nvSpPr>
            <p:spPr>
              <a:xfrm>
                <a:off x="68326" y="21350"/>
                <a:ext cx="98222" cy="123845"/>
              </a:xfrm>
              <a:custGeom>
                <a:avLst/>
                <a:gdLst/>
                <a:ahLst/>
                <a:cxnLst>
                  <a:cxn ang="0">
                    <a:pos x="wd2" y="hd2"/>
                  </a:cxn>
                  <a:cxn ang="5400000">
                    <a:pos x="wd2" y="hd2"/>
                  </a:cxn>
                  <a:cxn ang="10800000">
                    <a:pos x="wd2" y="hd2"/>
                  </a:cxn>
                  <a:cxn ang="16200000">
                    <a:pos x="wd2" y="hd2"/>
                  </a:cxn>
                </a:cxnLst>
                <a:rect l="0" t="0" r="r" b="b"/>
                <a:pathLst>
                  <a:path w="21600" h="21600" extrusionOk="0">
                    <a:moveTo>
                      <a:pt x="9969" y="0"/>
                    </a:moveTo>
                    <a:cubicBezTo>
                      <a:pt x="4985" y="0"/>
                      <a:pt x="0" y="5400"/>
                      <a:pt x="0" y="10800"/>
                    </a:cubicBezTo>
                    <a:cubicBezTo>
                      <a:pt x="0" y="10800"/>
                      <a:pt x="0" y="10800"/>
                      <a:pt x="0" y="10800"/>
                    </a:cubicBezTo>
                    <a:cubicBezTo>
                      <a:pt x="0" y="16200"/>
                      <a:pt x="4985" y="21600"/>
                      <a:pt x="9969" y="21600"/>
                    </a:cubicBezTo>
                    <a:cubicBezTo>
                      <a:pt x="16615" y="21600"/>
                      <a:pt x="21600" y="16200"/>
                      <a:pt x="21600" y="10800"/>
                    </a:cubicBezTo>
                    <a:cubicBezTo>
                      <a:pt x="21600" y="10800"/>
                      <a:pt x="21600" y="10800"/>
                      <a:pt x="21600" y="10800"/>
                    </a:cubicBezTo>
                    <a:cubicBezTo>
                      <a:pt x="21600" y="5400"/>
                      <a:pt x="16615" y="0"/>
                      <a:pt x="9969" y="0"/>
                    </a:cubicBezTo>
                  </a:path>
                </a:pathLst>
              </a:custGeom>
              <a:solidFill>
                <a:srgbClr val="FFFFFF"/>
              </a:solidFill>
              <a:ln w="3175" cap="flat">
                <a:noFill/>
                <a:miter lim="400000"/>
              </a:ln>
              <a:effectLst/>
            </p:spPr>
            <p:txBody>
              <a:bodyPr wrap="square" lIns="45719" tIns="45719" rIns="45719" bIns="45719" numCol="1" anchor="t">
                <a:noAutofit/>
              </a:bodyPr>
              <a:lstStyle/>
              <a:p>
                <a:pPr defTabSz="642915">
                  <a:defRPr sz="3400">
                    <a:solidFill>
                      <a:srgbClr val="262626"/>
                    </a:solidFill>
                    <a:latin typeface="Roboto Condensed"/>
                    <a:ea typeface="Roboto Condensed"/>
                    <a:cs typeface="Roboto Condensed"/>
                    <a:sym typeface="Roboto Condensed"/>
                  </a:defRPr>
                </a:pPr>
                <a:endParaRPr sz="2391"/>
              </a:p>
            </p:txBody>
          </p:sp>
          <p:sp>
            <p:nvSpPr>
              <p:cNvPr id="106" name="Shape">
                <a:extLst>
                  <a:ext uri="{FF2B5EF4-FFF2-40B4-BE49-F238E27FC236}">
                    <a16:creationId xmlns:a16="http://schemas.microsoft.com/office/drawing/2014/main" id="{DAA74E5E-AD13-461B-AF24-6C785D4BB0CF}"/>
                  </a:ext>
                </a:extLst>
              </p:cNvPr>
              <p:cNvSpPr/>
              <p:nvPr/>
            </p:nvSpPr>
            <p:spPr>
              <a:xfrm>
                <a:off x="98220" y="149463"/>
                <a:ext cx="29896" cy="17082"/>
              </a:xfrm>
              <a:custGeom>
                <a:avLst/>
                <a:gdLst/>
                <a:ahLst/>
                <a:cxnLst>
                  <a:cxn ang="0">
                    <a:pos x="wd2" y="hd2"/>
                  </a:cxn>
                  <a:cxn ang="5400000">
                    <a:pos x="wd2" y="hd2"/>
                  </a:cxn>
                  <a:cxn ang="10800000">
                    <a:pos x="wd2" y="hd2"/>
                  </a:cxn>
                  <a:cxn ang="16200000">
                    <a:pos x="wd2" y="hd2"/>
                  </a:cxn>
                </a:cxnLst>
                <a:rect l="0" t="0" r="r" b="b"/>
                <a:pathLst>
                  <a:path w="21600" h="21600" extrusionOk="0">
                    <a:moveTo>
                      <a:pt x="18514" y="0"/>
                    </a:moveTo>
                    <a:lnTo>
                      <a:pt x="6171" y="0"/>
                    </a:lnTo>
                    <a:lnTo>
                      <a:pt x="0" y="10800"/>
                    </a:lnTo>
                    <a:lnTo>
                      <a:pt x="12343" y="21600"/>
                    </a:lnTo>
                    <a:lnTo>
                      <a:pt x="21600" y="10800"/>
                    </a:lnTo>
                    <a:lnTo>
                      <a:pt x="18514" y="0"/>
                    </a:lnTo>
                    <a:close/>
                  </a:path>
                </a:pathLst>
              </a:custGeom>
              <a:solidFill>
                <a:srgbClr val="FFFFFF"/>
              </a:solidFill>
              <a:ln w="3175" cap="flat">
                <a:noFill/>
                <a:miter lim="400000"/>
              </a:ln>
              <a:effectLst/>
            </p:spPr>
            <p:txBody>
              <a:bodyPr wrap="square" lIns="45719" tIns="45719" rIns="45719" bIns="45719" numCol="1" anchor="t">
                <a:noAutofit/>
              </a:bodyPr>
              <a:lstStyle/>
              <a:p>
                <a:pPr defTabSz="642915">
                  <a:defRPr sz="3400">
                    <a:solidFill>
                      <a:srgbClr val="262626"/>
                    </a:solidFill>
                    <a:latin typeface="Roboto Condensed"/>
                    <a:ea typeface="Roboto Condensed"/>
                    <a:cs typeface="Roboto Condensed"/>
                    <a:sym typeface="Roboto Condensed"/>
                  </a:defRPr>
                </a:pPr>
                <a:endParaRPr sz="2391"/>
              </a:p>
            </p:txBody>
          </p:sp>
          <p:sp>
            <p:nvSpPr>
              <p:cNvPr id="107" name="Shape">
                <a:extLst>
                  <a:ext uri="{FF2B5EF4-FFF2-40B4-BE49-F238E27FC236}">
                    <a16:creationId xmlns:a16="http://schemas.microsoft.com/office/drawing/2014/main" id="{9903145D-1894-4B70-BCC3-E8CCC2B5BC31}"/>
                  </a:ext>
                </a:extLst>
              </p:cNvPr>
              <p:cNvSpPr/>
              <p:nvPr/>
            </p:nvSpPr>
            <p:spPr>
              <a:xfrm>
                <a:off x="98220" y="149463"/>
                <a:ext cx="29896" cy="17082"/>
              </a:xfrm>
              <a:custGeom>
                <a:avLst/>
                <a:gdLst/>
                <a:ahLst/>
                <a:cxnLst>
                  <a:cxn ang="0">
                    <a:pos x="wd2" y="hd2"/>
                  </a:cxn>
                  <a:cxn ang="5400000">
                    <a:pos x="wd2" y="hd2"/>
                  </a:cxn>
                  <a:cxn ang="10800000">
                    <a:pos x="wd2" y="hd2"/>
                  </a:cxn>
                  <a:cxn ang="16200000">
                    <a:pos x="wd2" y="hd2"/>
                  </a:cxn>
                </a:cxnLst>
                <a:rect l="0" t="0" r="r" b="b"/>
                <a:pathLst>
                  <a:path w="21600" h="21600" extrusionOk="0">
                    <a:moveTo>
                      <a:pt x="18514" y="0"/>
                    </a:moveTo>
                    <a:lnTo>
                      <a:pt x="6171" y="0"/>
                    </a:lnTo>
                    <a:lnTo>
                      <a:pt x="0" y="10800"/>
                    </a:lnTo>
                    <a:lnTo>
                      <a:pt x="12343" y="21600"/>
                    </a:lnTo>
                    <a:lnTo>
                      <a:pt x="21600" y="10800"/>
                    </a:lnTo>
                    <a:lnTo>
                      <a:pt x="18514" y="0"/>
                    </a:lnTo>
                  </a:path>
                </a:pathLst>
              </a:custGeom>
              <a:solidFill>
                <a:srgbClr val="FFFFFF"/>
              </a:solidFill>
              <a:ln w="3175" cap="flat">
                <a:noFill/>
                <a:miter lim="400000"/>
              </a:ln>
              <a:effectLst/>
            </p:spPr>
            <p:txBody>
              <a:bodyPr wrap="square" lIns="45719" tIns="45719" rIns="45719" bIns="45719" numCol="1" anchor="t">
                <a:noAutofit/>
              </a:bodyPr>
              <a:lstStyle/>
              <a:p>
                <a:pPr defTabSz="642915">
                  <a:defRPr sz="3400">
                    <a:solidFill>
                      <a:srgbClr val="262626"/>
                    </a:solidFill>
                    <a:latin typeface="Roboto Condensed"/>
                    <a:ea typeface="Roboto Condensed"/>
                    <a:cs typeface="Roboto Condensed"/>
                    <a:sym typeface="Roboto Condensed"/>
                  </a:defRPr>
                </a:pPr>
                <a:endParaRPr sz="2391"/>
              </a:p>
            </p:txBody>
          </p:sp>
          <p:sp>
            <p:nvSpPr>
              <p:cNvPr id="108" name="Shape">
                <a:extLst>
                  <a:ext uri="{FF2B5EF4-FFF2-40B4-BE49-F238E27FC236}">
                    <a16:creationId xmlns:a16="http://schemas.microsoft.com/office/drawing/2014/main" id="{056ADBCB-F8EE-4012-A106-A963587D4395}"/>
                  </a:ext>
                </a:extLst>
              </p:cNvPr>
              <p:cNvSpPr/>
              <p:nvPr/>
            </p:nvSpPr>
            <p:spPr>
              <a:xfrm>
                <a:off x="17081" y="149463"/>
                <a:ext cx="166549" cy="14519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7673" y="0"/>
                      <a:pt x="17673" y="0"/>
                      <a:pt x="17673" y="0"/>
                    </a:cubicBezTo>
                    <a:cubicBezTo>
                      <a:pt x="14727" y="15916"/>
                      <a:pt x="14727" y="15916"/>
                      <a:pt x="14727" y="15916"/>
                    </a:cubicBezTo>
                    <a:cubicBezTo>
                      <a:pt x="12764" y="2274"/>
                      <a:pt x="12764" y="2274"/>
                      <a:pt x="12764" y="2274"/>
                    </a:cubicBezTo>
                    <a:cubicBezTo>
                      <a:pt x="10800" y="15916"/>
                      <a:pt x="10800" y="15916"/>
                      <a:pt x="10800" y="15916"/>
                    </a:cubicBezTo>
                    <a:cubicBezTo>
                      <a:pt x="7855" y="0"/>
                      <a:pt x="7855" y="0"/>
                      <a:pt x="7855" y="0"/>
                    </a:cubicBezTo>
                    <a:cubicBezTo>
                      <a:pt x="4909" y="0"/>
                      <a:pt x="4909" y="0"/>
                      <a:pt x="4909" y="0"/>
                    </a:cubicBezTo>
                    <a:cubicBezTo>
                      <a:pt x="1964" y="0"/>
                      <a:pt x="0" y="3411"/>
                      <a:pt x="0" y="6821"/>
                    </a:cubicBezTo>
                    <a:cubicBezTo>
                      <a:pt x="0" y="6821"/>
                      <a:pt x="0" y="6821"/>
                      <a:pt x="0" y="6821"/>
                    </a:cubicBezTo>
                    <a:cubicBezTo>
                      <a:pt x="0" y="21600"/>
                      <a:pt x="0" y="21600"/>
                      <a:pt x="0" y="21600"/>
                    </a:cubicBezTo>
                    <a:cubicBezTo>
                      <a:pt x="19636" y="21600"/>
                      <a:pt x="19636" y="21600"/>
                      <a:pt x="19636" y="21600"/>
                    </a:cubicBezTo>
                    <a:cubicBezTo>
                      <a:pt x="19636" y="5684"/>
                      <a:pt x="19636" y="5684"/>
                      <a:pt x="19636" y="5684"/>
                    </a:cubicBezTo>
                    <a:cubicBezTo>
                      <a:pt x="19636" y="3411"/>
                      <a:pt x="20618" y="1137"/>
                      <a:pt x="21600" y="0"/>
                    </a:cubicBezTo>
                    <a:cubicBezTo>
                      <a:pt x="21600" y="0"/>
                      <a:pt x="21600" y="0"/>
                      <a:pt x="21600" y="0"/>
                    </a:cubicBezTo>
                  </a:path>
                </a:pathLst>
              </a:custGeom>
              <a:solidFill>
                <a:srgbClr val="FFFFFF"/>
              </a:solidFill>
              <a:ln w="3175" cap="flat">
                <a:noFill/>
                <a:miter lim="400000"/>
              </a:ln>
              <a:effectLst/>
            </p:spPr>
            <p:txBody>
              <a:bodyPr wrap="square" lIns="45719" tIns="45719" rIns="45719" bIns="45719" numCol="1" anchor="t">
                <a:noAutofit/>
              </a:bodyPr>
              <a:lstStyle/>
              <a:p>
                <a:pPr defTabSz="642915">
                  <a:defRPr sz="3400">
                    <a:solidFill>
                      <a:srgbClr val="262626"/>
                    </a:solidFill>
                    <a:latin typeface="Roboto Condensed"/>
                    <a:ea typeface="Roboto Condensed"/>
                    <a:cs typeface="Roboto Condensed"/>
                    <a:sym typeface="Roboto Condensed"/>
                  </a:defRPr>
                </a:pPr>
                <a:endParaRPr sz="2391"/>
              </a:p>
            </p:txBody>
          </p:sp>
        </p:grpSp>
      </p:grpSp>
      <p:grpSp>
        <p:nvGrpSpPr>
          <p:cNvPr id="109" name="Group">
            <a:extLst>
              <a:ext uri="{FF2B5EF4-FFF2-40B4-BE49-F238E27FC236}">
                <a16:creationId xmlns:a16="http://schemas.microsoft.com/office/drawing/2014/main" id="{66D4DA0E-0814-4AD7-B6E7-DEB86CCEA476}"/>
              </a:ext>
            </a:extLst>
          </p:cNvPr>
          <p:cNvGrpSpPr/>
          <p:nvPr/>
        </p:nvGrpSpPr>
        <p:grpSpPr>
          <a:xfrm>
            <a:off x="6170054" y="2715261"/>
            <a:ext cx="845901" cy="845900"/>
            <a:chOff x="0" y="0"/>
            <a:chExt cx="1203057" cy="1203057"/>
          </a:xfrm>
        </p:grpSpPr>
        <p:sp>
          <p:nvSpPr>
            <p:cNvPr id="110" name="Circle">
              <a:extLst>
                <a:ext uri="{FF2B5EF4-FFF2-40B4-BE49-F238E27FC236}">
                  <a16:creationId xmlns:a16="http://schemas.microsoft.com/office/drawing/2014/main" id="{94245407-764B-44E3-9716-7896BCA17144}"/>
                </a:ext>
              </a:extLst>
            </p:cNvPr>
            <p:cNvSpPr/>
            <p:nvPr/>
          </p:nvSpPr>
          <p:spPr>
            <a:xfrm>
              <a:off x="0" y="0"/>
              <a:ext cx="1203058" cy="1203058"/>
            </a:xfrm>
            <a:prstGeom prst="ellipse">
              <a:avLst/>
            </a:prstGeom>
            <a:solidFill>
              <a:srgbClr val="52C3CB"/>
            </a:solidFill>
            <a:ln w="25400" cap="flat">
              <a:solidFill>
                <a:srgbClr val="FFFFFF"/>
              </a:solidFill>
              <a:prstDash val="solid"/>
              <a:round/>
            </a:ln>
            <a:effectLst/>
          </p:spPr>
          <p:txBody>
            <a:bodyPr wrap="square" lIns="45719" tIns="45719" rIns="45719" bIns="45719" numCol="1" anchor="ctr">
              <a:noAutofit/>
            </a:bodyPr>
            <a:lstStyle/>
            <a:p>
              <a:pPr defTabSz="642915">
                <a:defRPr sz="1800">
                  <a:solidFill>
                    <a:srgbClr val="FFFFFF"/>
                  </a:solidFill>
                  <a:latin typeface="Calibri"/>
                  <a:ea typeface="Calibri"/>
                  <a:cs typeface="Calibri"/>
                  <a:sym typeface="Calibri"/>
                </a:defRPr>
              </a:pPr>
              <a:endParaRPr sz="1266"/>
            </a:p>
          </p:txBody>
        </p:sp>
        <p:grpSp>
          <p:nvGrpSpPr>
            <p:cNvPr id="111" name="Group">
              <a:extLst>
                <a:ext uri="{FF2B5EF4-FFF2-40B4-BE49-F238E27FC236}">
                  <a16:creationId xmlns:a16="http://schemas.microsoft.com/office/drawing/2014/main" id="{DD8AEF81-D5BC-4B04-A5DF-FA8E728DDFF6}"/>
                </a:ext>
              </a:extLst>
            </p:cNvPr>
            <p:cNvGrpSpPr/>
            <p:nvPr/>
          </p:nvGrpSpPr>
          <p:grpSpPr>
            <a:xfrm>
              <a:off x="301311" y="319551"/>
              <a:ext cx="572236" cy="602128"/>
              <a:chOff x="0" y="0"/>
              <a:chExt cx="572235" cy="602126"/>
            </a:xfrm>
          </p:grpSpPr>
          <p:sp>
            <p:nvSpPr>
              <p:cNvPr id="112" name="Shape">
                <a:extLst>
                  <a:ext uri="{FF2B5EF4-FFF2-40B4-BE49-F238E27FC236}">
                    <a16:creationId xmlns:a16="http://schemas.microsoft.com/office/drawing/2014/main" id="{1D221A44-5873-413A-AD5A-A381E3ADB334}"/>
                  </a:ext>
                </a:extLst>
              </p:cNvPr>
              <p:cNvSpPr/>
              <p:nvPr/>
            </p:nvSpPr>
            <p:spPr>
              <a:xfrm>
                <a:off x="0" y="311738"/>
                <a:ext cx="572236" cy="290389"/>
              </a:xfrm>
              <a:custGeom>
                <a:avLst/>
                <a:gdLst/>
                <a:ahLst/>
                <a:cxnLst>
                  <a:cxn ang="0">
                    <a:pos x="wd2" y="hd2"/>
                  </a:cxn>
                  <a:cxn ang="5400000">
                    <a:pos x="wd2" y="hd2"/>
                  </a:cxn>
                  <a:cxn ang="10800000">
                    <a:pos x="wd2" y="hd2"/>
                  </a:cxn>
                  <a:cxn ang="16200000">
                    <a:pos x="wd2" y="hd2"/>
                  </a:cxn>
                </a:cxnLst>
                <a:rect l="0" t="0" r="r" b="b"/>
                <a:pathLst>
                  <a:path w="21600" h="21600" extrusionOk="0">
                    <a:moveTo>
                      <a:pt x="4263" y="14400"/>
                    </a:moveTo>
                    <a:cubicBezTo>
                      <a:pt x="4263" y="14400"/>
                      <a:pt x="4263" y="14400"/>
                      <a:pt x="4263" y="14400"/>
                    </a:cubicBezTo>
                    <a:cubicBezTo>
                      <a:pt x="4547" y="13292"/>
                      <a:pt x="4832" y="12738"/>
                      <a:pt x="5400" y="11631"/>
                    </a:cubicBezTo>
                    <a:cubicBezTo>
                      <a:pt x="5968" y="14400"/>
                      <a:pt x="6537" y="16615"/>
                      <a:pt x="7674" y="18277"/>
                    </a:cubicBezTo>
                    <a:cubicBezTo>
                      <a:pt x="7674" y="18277"/>
                      <a:pt x="7674" y="18277"/>
                      <a:pt x="7674" y="18277"/>
                    </a:cubicBezTo>
                    <a:cubicBezTo>
                      <a:pt x="6253" y="17723"/>
                      <a:pt x="5400" y="16062"/>
                      <a:pt x="4263" y="14400"/>
                    </a:cubicBezTo>
                    <a:moveTo>
                      <a:pt x="14211" y="18277"/>
                    </a:moveTo>
                    <a:cubicBezTo>
                      <a:pt x="15063" y="16615"/>
                      <a:pt x="15916" y="14400"/>
                      <a:pt x="16200" y="11631"/>
                    </a:cubicBezTo>
                    <a:cubicBezTo>
                      <a:pt x="16768" y="12738"/>
                      <a:pt x="17337" y="13846"/>
                      <a:pt x="17337" y="14954"/>
                    </a:cubicBezTo>
                    <a:cubicBezTo>
                      <a:pt x="17337" y="14954"/>
                      <a:pt x="17337" y="14954"/>
                      <a:pt x="17337" y="14954"/>
                    </a:cubicBezTo>
                    <a:cubicBezTo>
                      <a:pt x="16484" y="16062"/>
                      <a:pt x="15347" y="17723"/>
                      <a:pt x="14211" y="18277"/>
                    </a:cubicBezTo>
                    <a:cubicBezTo>
                      <a:pt x="14211" y="18277"/>
                      <a:pt x="14211" y="18277"/>
                      <a:pt x="14211" y="18277"/>
                    </a:cubicBezTo>
                    <a:moveTo>
                      <a:pt x="6253" y="11077"/>
                    </a:moveTo>
                    <a:cubicBezTo>
                      <a:pt x="6253" y="11077"/>
                      <a:pt x="6253" y="11077"/>
                      <a:pt x="6253" y="11077"/>
                    </a:cubicBezTo>
                    <a:cubicBezTo>
                      <a:pt x="7389" y="9969"/>
                      <a:pt x="9095" y="9415"/>
                      <a:pt x="10232" y="9415"/>
                    </a:cubicBezTo>
                    <a:cubicBezTo>
                      <a:pt x="10232" y="18831"/>
                      <a:pt x="10232" y="18831"/>
                      <a:pt x="10232" y="18831"/>
                    </a:cubicBezTo>
                    <a:cubicBezTo>
                      <a:pt x="10232" y="18831"/>
                      <a:pt x="10232" y="18831"/>
                      <a:pt x="10232" y="18831"/>
                    </a:cubicBezTo>
                    <a:cubicBezTo>
                      <a:pt x="8242" y="18277"/>
                      <a:pt x="7105" y="14954"/>
                      <a:pt x="6253" y="11077"/>
                    </a:cubicBezTo>
                    <a:moveTo>
                      <a:pt x="11368" y="9415"/>
                    </a:moveTo>
                    <a:cubicBezTo>
                      <a:pt x="11368" y="9415"/>
                      <a:pt x="11368" y="9415"/>
                      <a:pt x="11368" y="9415"/>
                    </a:cubicBezTo>
                    <a:cubicBezTo>
                      <a:pt x="12505" y="9415"/>
                      <a:pt x="14211" y="9969"/>
                      <a:pt x="15347" y="11077"/>
                    </a:cubicBezTo>
                    <a:cubicBezTo>
                      <a:pt x="15347" y="11077"/>
                      <a:pt x="15347" y="11077"/>
                      <a:pt x="15347" y="11077"/>
                    </a:cubicBezTo>
                    <a:cubicBezTo>
                      <a:pt x="14495" y="14954"/>
                      <a:pt x="13358" y="18831"/>
                      <a:pt x="11368" y="19385"/>
                    </a:cubicBezTo>
                    <a:cubicBezTo>
                      <a:pt x="11368" y="9415"/>
                      <a:pt x="11368" y="9415"/>
                      <a:pt x="11368" y="9415"/>
                    </a:cubicBezTo>
                    <a:moveTo>
                      <a:pt x="1137" y="1662"/>
                    </a:moveTo>
                    <a:cubicBezTo>
                      <a:pt x="1137" y="1662"/>
                      <a:pt x="1137" y="1662"/>
                      <a:pt x="1137" y="1662"/>
                    </a:cubicBezTo>
                    <a:cubicBezTo>
                      <a:pt x="4547" y="1662"/>
                      <a:pt x="4547" y="1662"/>
                      <a:pt x="4547" y="1662"/>
                    </a:cubicBezTo>
                    <a:cubicBezTo>
                      <a:pt x="4547" y="4431"/>
                      <a:pt x="4832" y="7200"/>
                      <a:pt x="5116" y="9969"/>
                    </a:cubicBezTo>
                    <a:cubicBezTo>
                      <a:pt x="5116" y="9969"/>
                      <a:pt x="5116" y="9969"/>
                      <a:pt x="5116" y="9969"/>
                    </a:cubicBezTo>
                    <a:cubicBezTo>
                      <a:pt x="4547" y="10523"/>
                      <a:pt x="3979" y="11631"/>
                      <a:pt x="3695" y="13292"/>
                    </a:cubicBezTo>
                    <a:cubicBezTo>
                      <a:pt x="2274" y="9969"/>
                      <a:pt x="1137" y="6092"/>
                      <a:pt x="1137" y="1662"/>
                    </a:cubicBezTo>
                    <a:moveTo>
                      <a:pt x="5400" y="1662"/>
                    </a:moveTo>
                    <a:cubicBezTo>
                      <a:pt x="5400" y="1662"/>
                      <a:pt x="5400" y="1662"/>
                      <a:pt x="5400" y="1662"/>
                    </a:cubicBezTo>
                    <a:cubicBezTo>
                      <a:pt x="10232" y="1662"/>
                      <a:pt x="10232" y="1662"/>
                      <a:pt x="10232" y="1662"/>
                    </a:cubicBezTo>
                    <a:cubicBezTo>
                      <a:pt x="10232" y="7200"/>
                      <a:pt x="10232" y="7200"/>
                      <a:pt x="10232" y="7200"/>
                    </a:cubicBezTo>
                    <a:cubicBezTo>
                      <a:pt x="10232" y="7200"/>
                      <a:pt x="10232" y="7200"/>
                      <a:pt x="10232" y="7200"/>
                    </a:cubicBezTo>
                    <a:cubicBezTo>
                      <a:pt x="8811" y="7200"/>
                      <a:pt x="7389" y="7754"/>
                      <a:pt x="5968" y="8862"/>
                    </a:cubicBezTo>
                    <a:cubicBezTo>
                      <a:pt x="5684" y="6646"/>
                      <a:pt x="5400" y="3877"/>
                      <a:pt x="5400" y="1662"/>
                    </a:cubicBezTo>
                    <a:moveTo>
                      <a:pt x="11368" y="1662"/>
                    </a:moveTo>
                    <a:cubicBezTo>
                      <a:pt x="11368" y="1662"/>
                      <a:pt x="11368" y="1662"/>
                      <a:pt x="11368" y="1662"/>
                    </a:cubicBezTo>
                    <a:cubicBezTo>
                      <a:pt x="16200" y="1662"/>
                      <a:pt x="16200" y="1662"/>
                      <a:pt x="16200" y="1662"/>
                    </a:cubicBezTo>
                    <a:cubicBezTo>
                      <a:pt x="16200" y="1662"/>
                      <a:pt x="16200" y="1662"/>
                      <a:pt x="16200" y="1662"/>
                    </a:cubicBezTo>
                    <a:cubicBezTo>
                      <a:pt x="16200" y="3877"/>
                      <a:pt x="15916" y="6646"/>
                      <a:pt x="15632" y="8862"/>
                    </a:cubicBezTo>
                    <a:cubicBezTo>
                      <a:pt x="14495" y="7754"/>
                      <a:pt x="12789" y="7200"/>
                      <a:pt x="11368" y="7200"/>
                    </a:cubicBezTo>
                    <a:cubicBezTo>
                      <a:pt x="11368" y="1662"/>
                      <a:pt x="11368" y="1662"/>
                      <a:pt x="11368" y="1662"/>
                    </a:cubicBezTo>
                    <a:moveTo>
                      <a:pt x="16484" y="9969"/>
                    </a:moveTo>
                    <a:cubicBezTo>
                      <a:pt x="16484" y="9969"/>
                      <a:pt x="16484" y="9969"/>
                      <a:pt x="16484" y="9969"/>
                    </a:cubicBezTo>
                    <a:cubicBezTo>
                      <a:pt x="17053" y="7200"/>
                      <a:pt x="17053" y="3877"/>
                      <a:pt x="17053" y="1662"/>
                    </a:cubicBezTo>
                    <a:cubicBezTo>
                      <a:pt x="20747" y="1662"/>
                      <a:pt x="20747" y="1662"/>
                      <a:pt x="20747" y="1662"/>
                    </a:cubicBezTo>
                    <a:cubicBezTo>
                      <a:pt x="20747" y="1662"/>
                      <a:pt x="20747" y="1662"/>
                      <a:pt x="20747" y="1662"/>
                    </a:cubicBezTo>
                    <a:cubicBezTo>
                      <a:pt x="20463" y="6092"/>
                      <a:pt x="19611" y="9969"/>
                      <a:pt x="18189" y="13292"/>
                    </a:cubicBezTo>
                    <a:cubicBezTo>
                      <a:pt x="17905" y="11631"/>
                      <a:pt x="17337" y="10523"/>
                      <a:pt x="16484" y="9969"/>
                    </a:cubicBezTo>
                    <a:moveTo>
                      <a:pt x="21600" y="0"/>
                    </a:moveTo>
                    <a:cubicBezTo>
                      <a:pt x="0" y="0"/>
                      <a:pt x="0" y="0"/>
                      <a:pt x="0" y="0"/>
                    </a:cubicBezTo>
                    <a:cubicBezTo>
                      <a:pt x="0" y="554"/>
                      <a:pt x="0" y="554"/>
                      <a:pt x="0" y="554"/>
                    </a:cubicBezTo>
                    <a:cubicBezTo>
                      <a:pt x="0" y="554"/>
                      <a:pt x="0" y="554"/>
                      <a:pt x="0" y="554"/>
                    </a:cubicBezTo>
                    <a:cubicBezTo>
                      <a:pt x="284" y="12185"/>
                      <a:pt x="5116" y="21600"/>
                      <a:pt x="10800" y="21600"/>
                    </a:cubicBezTo>
                    <a:cubicBezTo>
                      <a:pt x="16768" y="21600"/>
                      <a:pt x="21600" y="12185"/>
                      <a:pt x="21600" y="554"/>
                    </a:cubicBezTo>
                    <a:cubicBezTo>
                      <a:pt x="21600" y="554"/>
                      <a:pt x="21600" y="554"/>
                      <a:pt x="21600" y="554"/>
                    </a:cubicBezTo>
                    <a:cubicBezTo>
                      <a:pt x="21600" y="554"/>
                      <a:pt x="21600" y="554"/>
                      <a:pt x="21600" y="554"/>
                    </a:cubicBezTo>
                    <a:cubicBezTo>
                      <a:pt x="21600" y="554"/>
                      <a:pt x="21600" y="554"/>
                      <a:pt x="21600" y="554"/>
                    </a:cubicBezTo>
                    <a:cubicBezTo>
                      <a:pt x="21600" y="0"/>
                      <a:pt x="21600" y="0"/>
                      <a:pt x="21600" y="0"/>
                    </a:cubicBezTo>
                    <a:cubicBezTo>
                      <a:pt x="21600" y="0"/>
                      <a:pt x="21600" y="0"/>
                      <a:pt x="21600" y="0"/>
                    </a:cubicBezTo>
                    <a:cubicBezTo>
                      <a:pt x="21600" y="0"/>
                      <a:pt x="21600" y="0"/>
                      <a:pt x="21600" y="0"/>
                    </a:cubicBezTo>
                  </a:path>
                </a:pathLst>
              </a:custGeom>
              <a:solidFill>
                <a:srgbClr val="FFFFFF"/>
              </a:solidFill>
              <a:ln w="3175" cap="flat">
                <a:noFill/>
                <a:miter lim="400000"/>
              </a:ln>
              <a:effectLst/>
            </p:spPr>
            <p:txBody>
              <a:bodyPr wrap="square" lIns="45719" tIns="45719" rIns="45719" bIns="45719" numCol="1" anchor="t">
                <a:noAutofit/>
              </a:bodyPr>
              <a:lstStyle/>
              <a:p>
                <a:pPr defTabSz="642915">
                  <a:defRPr sz="3400">
                    <a:solidFill>
                      <a:srgbClr val="262626"/>
                    </a:solidFill>
                    <a:latin typeface="Roboto Condensed"/>
                    <a:ea typeface="Roboto Condensed"/>
                    <a:cs typeface="Roboto Condensed"/>
                    <a:sym typeface="Roboto Condensed"/>
                  </a:defRPr>
                </a:pPr>
                <a:endParaRPr sz="2391"/>
              </a:p>
            </p:txBody>
          </p:sp>
          <p:sp>
            <p:nvSpPr>
              <p:cNvPr id="113" name="Shape">
                <a:extLst>
                  <a:ext uri="{FF2B5EF4-FFF2-40B4-BE49-F238E27FC236}">
                    <a16:creationId xmlns:a16="http://schemas.microsoft.com/office/drawing/2014/main" id="{21FBA26C-664A-41B2-BC26-A844158A0B17}"/>
                  </a:ext>
                </a:extLst>
              </p:cNvPr>
              <p:cNvSpPr/>
              <p:nvPr/>
            </p:nvSpPr>
            <p:spPr>
              <a:xfrm>
                <a:off x="234874" y="0"/>
                <a:ext cx="106762" cy="12811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629" y="0"/>
                      <a:pt x="0" y="5082"/>
                      <a:pt x="0" y="10165"/>
                    </a:cubicBezTo>
                    <a:cubicBezTo>
                      <a:pt x="0" y="10165"/>
                      <a:pt x="0" y="10165"/>
                      <a:pt x="0" y="10165"/>
                    </a:cubicBezTo>
                    <a:cubicBezTo>
                      <a:pt x="0" y="16518"/>
                      <a:pt x="4629" y="21600"/>
                      <a:pt x="10800" y="21600"/>
                    </a:cubicBezTo>
                    <a:cubicBezTo>
                      <a:pt x="16971" y="21600"/>
                      <a:pt x="21600" y="16518"/>
                      <a:pt x="21600" y="10165"/>
                    </a:cubicBezTo>
                    <a:cubicBezTo>
                      <a:pt x="21600" y="10165"/>
                      <a:pt x="21600" y="10165"/>
                      <a:pt x="21600" y="10165"/>
                    </a:cubicBezTo>
                    <a:cubicBezTo>
                      <a:pt x="21600" y="5082"/>
                      <a:pt x="16971" y="0"/>
                      <a:pt x="10800" y="0"/>
                    </a:cubicBezTo>
                  </a:path>
                </a:pathLst>
              </a:custGeom>
              <a:solidFill>
                <a:srgbClr val="FFFFFF"/>
              </a:solidFill>
              <a:ln w="3175" cap="flat">
                <a:noFill/>
                <a:miter lim="400000"/>
              </a:ln>
              <a:effectLst/>
            </p:spPr>
            <p:txBody>
              <a:bodyPr wrap="square" lIns="45719" tIns="45719" rIns="45719" bIns="45719" numCol="1" anchor="t">
                <a:noAutofit/>
              </a:bodyPr>
              <a:lstStyle/>
              <a:p>
                <a:pPr defTabSz="642915">
                  <a:defRPr sz="3400">
                    <a:solidFill>
                      <a:srgbClr val="262626"/>
                    </a:solidFill>
                    <a:latin typeface="Roboto Condensed"/>
                    <a:ea typeface="Roboto Condensed"/>
                    <a:cs typeface="Roboto Condensed"/>
                    <a:sym typeface="Roboto Condensed"/>
                  </a:defRPr>
                </a:pPr>
                <a:endParaRPr sz="2391"/>
              </a:p>
            </p:txBody>
          </p:sp>
          <p:sp>
            <p:nvSpPr>
              <p:cNvPr id="114" name="Shape">
                <a:extLst>
                  <a:ext uri="{FF2B5EF4-FFF2-40B4-BE49-F238E27FC236}">
                    <a16:creationId xmlns:a16="http://schemas.microsoft.com/office/drawing/2014/main" id="{0975ED3B-C392-4C1E-B61F-4322D4FC5613}"/>
                  </a:ext>
                </a:extLst>
              </p:cNvPr>
              <p:cNvSpPr/>
              <p:nvPr/>
            </p:nvSpPr>
            <p:spPr>
              <a:xfrm>
                <a:off x="183629" y="136653"/>
                <a:ext cx="209252" cy="149467"/>
              </a:xfrm>
              <a:custGeom>
                <a:avLst/>
                <a:gdLst/>
                <a:ahLst/>
                <a:cxnLst>
                  <a:cxn ang="0">
                    <a:pos x="wd2" y="hd2"/>
                  </a:cxn>
                  <a:cxn ang="5400000">
                    <a:pos x="wd2" y="hd2"/>
                  </a:cxn>
                  <a:cxn ang="10800000">
                    <a:pos x="wd2" y="hd2"/>
                  </a:cxn>
                  <a:cxn ang="16200000">
                    <a:pos x="wd2" y="hd2"/>
                  </a:cxn>
                </a:cxnLst>
                <a:rect l="0" t="0" r="r" b="b"/>
                <a:pathLst>
                  <a:path w="21600" h="21600" extrusionOk="0">
                    <a:moveTo>
                      <a:pt x="17743" y="0"/>
                    </a:moveTo>
                    <a:cubicBezTo>
                      <a:pt x="14657" y="0"/>
                      <a:pt x="14657" y="0"/>
                      <a:pt x="14657" y="0"/>
                    </a:cubicBezTo>
                    <a:cubicBezTo>
                      <a:pt x="12343" y="16200"/>
                      <a:pt x="12343" y="16200"/>
                      <a:pt x="12343" y="16200"/>
                    </a:cubicBezTo>
                    <a:cubicBezTo>
                      <a:pt x="10800" y="3240"/>
                      <a:pt x="10800" y="3240"/>
                      <a:pt x="10800" y="3240"/>
                    </a:cubicBezTo>
                    <a:cubicBezTo>
                      <a:pt x="9257" y="16200"/>
                      <a:pt x="9257" y="16200"/>
                      <a:pt x="9257" y="16200"/>
                    </a:cubicBezTo>
                    <a:cubicBezTo>
                      <a:pt x="6171" y="0"/>
                      <a:pt x="6171" y="0"/>
                      <a:pt x="6171" y="0"/>
                    </a:cubicBezTo>
                    <a:cubicBezTo>
                      <a:pt x="3857" y="0"/>
                      <a:pt x="3857" y="0"/>
                      <a:pt x="3857" y="0"/>
                    </a:cubicBezTo>
                    <a:cubicBezTo>
                      <a:pt x="1543" y="0"/>
                      <a:pt x="0" y="3240"/>
                      <a:pt x="0" y="7560"/>
                    </a:cubicBezTo>
                    <a:cubicBezTo>
                      <a:pt x="0" y="21600"/>
                      <a:pt x="0" y="21600"/>
                      <a:pt x="0" y="21600"/>
                    </a:cubicBezTo>
                    <a:cubicBezTo>
                      <a:pt x="21600" y="21600"/>
                      <a:pt x="21600" y="21600"/>
                      <a:pt x="21600" y="21600"/>
                    </a:cubicBezTo>
                    <a:cubicBezTo>
                      <a:pt x="21600" y="7560"/>
                      <a:pt x="21600" y="7560"/>
                      <a:pt x="21600" y="7560"/>
                    </a:cubicBezTo>
                    <a:cubicBezTo>
                      <a:pt x="21600" y="3240"/>
                      <a:pt x="20057" y="0"/>
                      <a:pt x="17743" y="0"/>
                    </a:cubicBezTo>
                  </a:path>
                </a:pathLst>
              </a:custGeom>
              <a:solidFill>
                <a:srgbClr val="FFFFFF"/>
              </a:solidFill>
              <a:ln w="3175" cap="flat">
                <a:noFill/>
                <a:miter lim="400000"/>
              </a:ln>
              <a:effectLst/>
            </p:spPr>
            <p:txBody>
              <a:bodyPr wrap="square" lIns="45719" tIns="45719" rIns="45719" bIns="45719" numCol="1" anchor="t">
                <a:noAutofit/>
              </a:bodyPr>
              <a:lstStyle/>
              <a:p>
                <a:pPr defTabSz="642915">
                  <a:defRPr sz="3400">
                    <a:solidFill>
                      <a:srgbClr val="262626"/>
                    </a:solidFill>
                    <a:latin typeface="Roboto Condensed"/>
                    <a:ea typeface="Roboto Condensed"/>
                    <a:cs typeface="Roboto Condensed"/>
                    <a:sym typeface="Roboto Condensed"/>
                  </a:defRPr>
                </a:pPr>
                <a:endParaRPr sz="2391"/>
              </a:p>
            </p:txBody>
          </p:sp>
          <p:sp>
            <p:nvSpPr>
              <p:cNvPr id="115" name="Shape">
                <a:extLst>
                  <a:ext uri="{FF2B5EF4-FFF2-40B4-BE49-F238E27FC236}">
                    <a16:creationId xmlns:a16="http://schemas.microsoft.com/office/drawing/2014/main" id="{F05FBD94-DE35-4A1F-B9CA-E46A496E732B}"/>
                  </a:ext>
                </a:extLst>
              </p:cNvPr>
              <p:cNvSpPr/>
              <p:nvPr/>
            </p:nvSpPr>
            <p:spPr>
              <a:xfrm>
                <a:off x="273306" y="136653"/>
                <a:ext cx="29895" cy="21354"/>
              </a:xfrm>
              <a:custGeom>
                <a:avLst/>
                <a:gdLst/>
                <a:ahLst/>
                <a:cxnLst>
                  <a:cxn ang="0">
                    <a:pos x="wd2" y="hd2"/>
                  </a:cxn>
                  <a:cxn ang="5400000">
                    <a:pos x="wd2" y="hd2"/>
                  </a:cxn>
                  <a:cxn ang="10800000">
                    <a:pos x="wd2" y="hd2"/>
                  </a:cxn>
                  <a:cxn ang="16200000">
                    <a:pos x="wd2" y="hd2"/>
                  </a:cxn>
                </a:cxnLst>
                <a:rect l="0" t="0" r="r" b="b"/>
                <a:pathLst>
                  <a:path w="21600" h="21600" extrusionOk="0">
                    <a:moveTo>
                      <a:pt x="15429" y="0"/>
                    </a:moveTo>
                    <a:lnTo>
                      <a:pt x="6171" y="0"/>
                    </a:lnTo>
                    <a:lnTo>
                      <a:pt x="0" y="8640"/>
                    </a:lnTo>
                    <a:lnTo>
                      <a:pt x="9257" y="21600"/>
                    </a:lnTo>
                    <a:lnTo>
                      <a:pt x="21600" y="8640"/>
                    </a:lnTo>
                    <a:lnTo>
                      <a:pt x="15429" y="0"/>
                    </a:lnTo>
                    <a:close/>
                  </a:path>
                </a:pathLst>
              </a:custGeom>
              <a:solidFill>
                <a:srgbClr val="FFFFFF"/>
              </a:solidFill>
              <a:ln w="3175" cap="flat">
                <a:noFill/>
                <a:miter lim="400000"/>
              </a:ln>
              <a:effectLst/>
            </p:spPr>
            <p:txBody>
              <a:bodyPr wrap="square" lIns="45719" tIns="45719" rIns="45719" bIns="45719" numCol="1" anchor="t">
                <a:noAutofit/>
              </a:bodyPr>
              <a:lstStyle/>
              <a:p>
                <a:pPr defTabSz="642915">
                  <a:defRPr sz="3400">
                    <a:solidFill>
                      <a:srgbClr val="262626"/>
                    </a:solidFill>
                    <a:latin typeface="Roboto Condensed"/>
                    <a:ea typeface="Roboto Condensed"/>
                    <a:cs typeface="Roboto Condensed"/>
                    <a:sym typeface="Roboto Condensed"/>
                  </a:defRPr>
                </a:pPr>
                <a:endParaRPr sz="2391"/>
              </a:p>
            </p:txBody>
          </p:sp>
          <p:sp>
            <p:nvSpPr>
              <p:cNvPr id="116" name="Shape">
                <a:extLst>
                  <a:ext uri="{FF2B5EF4-FFF2-40B4-BE49-F238E27FC236}">
                    <a16:creationId xmlns:a16="http://schemas.microsoft.com/office/drawing/2014/main" id="{244B492F-DACF-4BB6-9E4F-046004E646A2}"/>
                  </a:ext>
                </a:extLst>
              </p:cNvPr>
              <p:cNvSpPr/>
              <p:nvPr/>
            </p:nvSpPr>
            <p:spPr>
              <a:xfrm>
                <a:off x="273306" y="136653"/>
                <a:ext cx="29895" cy="21354"/>
              </a:xfrm>
              <a:custGeom>
                <a:avLst/>
                <a:gdLst/>
                <a:ahLst/>
                <a:cxnLst>
                  <a:cxn ang="0">
                    <a:pos x="wd2" y="hd2"/>
                  </a:cxn>
                  <a:cxn ang="5400000">
                    <a:pos x="wd2" y="hd2"/>
                  </a:cxn>
                  <a:cxn ang="10800000">
                    <a:pos x="wd2" y="hd2"/>
                  </a:cxn>
                  <a:cxn ang="16200000">
                    <a:pos x="wd2" y="hd2"/>
                  </a:cxn>
                </a:cxnLst>
                <a:rect l="0" t="0" r="r" b="b"/>
                <a:pathLst>
                  <a:path w="21600" h="21600" extrusionOk="0">
                    <a:moveTo>
                      <a:pt x="15429" y="0"/>
                    </a:moveTo>
                    <a:lnTo>
                      <a:pt x="6171" y="0"/>
                    </a:lnTo>
                    <a:lnTo>
                      <a:pt x="0" y="8640"/>
                    </a:lnTo>
                    <a:lnTo>
                      <a:pt x="9257" y="21600"/>
                    </a:lnTo>
                    <a:lnTo>
                      <a:pt x="21600" y="8640"/>
                    </a:lnTo>
                    <a:lnTo>
                      <a:pt x="15429" y="0"/>
                    </a:lnTo>
                  </a:path>
                </a:pathLst>
              </a:custGeom>
              <a:solidFill>
                <a:srgbClr val="FFFFFF"/>
              </a:solidFill>
              <a:ln w="3175" cap="flat">
                <a:noFill/>
                <a:miter lim="400000"/>
              </a:ln>
              <a:effectLst/>
            </p:spPr>
            <p:txBody>
              <a:bodyPr wrap="square" lIns="45719" tIns="45719" rIns="45719" bIns="45719" numCol="1" anchor="t">
                <a:noAutofit/>
              </a:bodyPr>
              <a:lstStyle/>
              <a:p>
                <a:pPr defTabSz="642915">
                  <a:defRPr sz="3400">
                    <a:solidFill>
                      <a:srgbClr val="262626"/>
                    </a:solidFill>
                    <a:latin typeface="Roboto Condensed"/>
                    <a:ea typeface="Roboto Condensed"/>
                    <a:cs typeface="Roboto Condensed"/>
                    <a:sym typeface="Roboto Condensed"/>
                  </a:defRPr>
                </a:pPr>
                <a:endParaRPr sz="2391"/>
              </a:p>
            </p:txBody>
          </p:sp>
          <p:sp>
            <p:nvSpPr>
              <p:cNvPr id="117" name="Shape">
                <a:extLst>
                  <a:ext uri="{FF2B5EF4-FFF2-40B4-BE49-F238E27FC236}">
                    <a16:creationId xmlns:a16="http://schemas.microsoft.com/office/drawing/2014/main" id="{63C6561E-3CD7-4F6B-B891-699A1EA44228}"/>
                  </a:ext>
                </a:extLst>
              </p:cNvPr>
              <p:cNvSpPr/>
              <p:nvPr/>
            </p:nvSpPr>
            <p:spPr>
              <a:xfrm>
                <a:off x="409959" y="21350"/>
                <a:ext cx="98222" cy="123845"/>
              </a:xfrm>
              <a:custGeom>
                <a:avLst/>
                <a:gdLst/>
                <a:ahLst/>
                <a:cxnLst>
                  <a:cxn ang="0">
                    <a:pos x="wd2" y="hd2"/>
                  </a:cxn>
                  <a:cxn ang="5400000">
                    <a:pos x="wd2" y="hd2"/>
                  </a:cxn>
                  <a:cxn ang="10800000">
                    <a:pos x="wd2" y="hd2"/>
                  </a:cxn>
                  <a:cxn ang="16200000">
                    <a:pos x="wd2" y="hd2"/>
                  </a:cxn>
                </a:cxnLst>
                <a:rect l="0" t="0" r="r" b="b"/>
                <a:pathLst>
                  <a:path w="21600" h="21600" extrusionOk="0">
                    <a:moveTo>
                      <a:pt x="9969" y="0"/>
                    </a:moveTo>
                    <a:cubicBezTo>
                      <a:pt x="4985" y="0"/>
                      <a:pt x="0" y="5400"/>
                      <a:pt x="0" y="10800"/>
                    </a:cubicBezTo>
                    <a:cubicBezTo>
                      <a:pt x="0" y="10800"/>
                      <a:pt x="0" y="10800"/>
                      <a:pt x="0" y="10800"/>
                    </a:cubicBezTo>
                    <a:cubicBezTo>
                      <a:pt x="0" y="16200"/>
                      <a:pt x="4985" y="21600"/>
                      <a:pt x="9969" y="21600"/>
                    </a:cubicBezTo>
                    <a:cubicBezTo>
                      <a:pt x="16615" y="21600"/>
                      <a:pt x="21600" y="16200"/>
                      <a:pt x="21600" y="10800"/>
                    </a:cubicBezTo>
                    <a:cubicBezTo>
                      <a:pt x="21600" y="10800"/>
                      <a:pt x="21600" y="10800"/>
                      <a:pt x="21600" y="10800"/>
                    </a:cubicBezTo>
                    <a:cubicBezTo>
                      <a:pt x="21600" y="5400"/>
                      <a:pt x="16615" y="0"/>
                      <a:pt x="9969" y="0"/>
                    </a:cubicBezTo>
                  </a:path>
                </a:pathLst>
              </a:custGeom>
              <a:solidFill>
                <a:srgbClr val="FFFFFF"/>
              </a:solidFill>
              <a:ln w="3175" cap="flat">
                <a:noFill/>
                <a:miter lim="400000"/>
              </a:ln>
              <a:effectLst/>
            </p:spPr>
            <p:txBody>
              <a:bodyPr wrap="square" lIns="45719" tIns="45719" rIns="45719" bIns="45719" numCol="1" anchor="t">
                <a:noAutofit/>
              </a:bodyPr>
              <a:lstStyle/>
              <a:p>
                <a:pPr defTabSz="642915">
                  <a:defRPr sz="3400">
                    <a:solidFill>
                      <a:srgbClr val="262626"/>
                    </a:solidFill>
                    <a:latin typeface="Roboto Condensed"/>
                    <a:ea typeface="Roboto Condensed"/>
                    <a:cs typeface="Roboto Condensed"/>
                    <a:sym typeface="Roboto Condensed"/>
                  </a:defRPr>
                </a:pPr>
                <a:endParaRPr sz="2391"/>
              </a:p>
            </p:txBody>
          </p:sp>
          <p:sp>
            <p:nvSpPr>
              <p:cNvPr id="118" name="Shape">
                <a:extLst>
                  <a:ext uri="{FF2B5EF4-FFF2-40B4-BE49-F238E27FC236}">
                    <a16:creationId xmlns:a16="http://schemas.microsoft.com/office/drawing/2014/main" id="{39108F9D-15E0-4B35-A0FA-638D52D16EB7}"/>
                  </a:ext>
                </a:extLst>
              </p:cNvPr>
              <p:cNvSpPr/>
              <p:nvPr/>
            </p:nvSpPr>
            <p:spPr>
              <a:xfrm>
                <a:off x="448394" y="149463"/>
                <a:ext cx="21355" cy="17082"/>
              </a:xfrm>
              <a:custGeom>
                <a:avLst/>
                <a:gdLst/>
                <a:ahLst/>
                <a:cxnLst>
                  <a:cxn ang="0">
                    <a:pos x="wd2" y="hd2"/>
                  </a:cxn>
                  <a:cxn ang="5400000">
                    <a:pos x="wd2" y="hd2"/>
                  </a:cxn>
                  <a:cxn ang="10800000">
                    <a:pos x="wd2" y="hd2"/>
                  </a:cxn>
                  <a:cxn ang="16200000">
                    <a:pos x="wd2" y="hd2"/>
                  </a:cxn>
                </a:cxnLst>
                <a:rect l="0" t="0" r="r" b="b"/>
                <a:pathLst>
                  <a:path w="21600" h="21600" extrusionOk="0">
                    <a:moveTo>
                      <a:pt x="12960" y="0"/>
                    </a:moveTo>
                    <a:lnTo>
                      <a:pt x="0" y="0"/>
                    </a:lnTo>
                    <a:lnTo>
                      <a:pt x="4320" y="21600"/>
                    </a:lnTo>
                    <a:lnTo>
                      <a:pt x="21600" y="0"/>
                    </a:lnTo>
                    <a:lnTo>
                      <a:pt x="12960" y="0"/>
                    </a:lnTo>
                    <a:close/>
                  </a:path>
                </a:pathLst>
              </a:custGeom>
              <a:solidFill>
                <a:srgbClr val="FFFFFF"/>
              </a:solidFill>
              <a:ln w="3175" cap="flat">
                <a:noFill/>
                <a:miter lim="400000"/>
              </a:ln>
              <a:effectLst/>
            </p:spPr>
            <p:txBody>
              <a:bodyPr wrap="square" lIns="45719" tIns="45719" rIns="45719" bIns="45719" numCol="1" anchor="t">
                <a:noAutofit/>
              </a:bodyPr>
              <a:lstStyle/>
              <a:p>
                <a:pPr defTabSz="642915">
                  <a:defRPr sz="3400">
                    <a:solidFill>
                      <a:srgbClr val="262626"/>
                    </a:solidFill>
                    <a:latin typeface="Roboto Condensed"/>
                    <a:ea typeface="Roboto Condensed"/>
                    <a:cs typeface="Roboto Condensed"/>
                    <a:sym typeface="Roboto Condensed"/>
                  </a:defRPr>
                </a:pPr>
                <a:endParaRPr sz="2391"/>
              </a:p>
            </p:txBody>
          </p:sp>
          <p:sp>
            <p:nvSpPr>
              <p:cNvPr id="119" name="Shape">
                <a:extLst>
                  <a:ext uri="{FF2B5EF4-FFF2-40B4-BE49-F238E27FC236}">
                    <a16:creationId xmlns:a16="http://schemas.microsoft.com/office/drawing/2014/main" id="{49960090-8B8B-428B-A35B-81569D2A3C67}"/>
                  </a:ext>
                </a:extLst>
              </p:cNvPr>
              <p:cNvSpPr/>
              <p:nvPr/>
            </p:nvSpPr>
            <p:spPr>
              <a:xfrm>
                <a:off x="448394" y="149463"/>
                <a:ext cx="21355" cy="17082"/>
              </a:xfrm>
              <a:custGeom>
                <a:avLst/>
                <a:gdLst/>
                <a:ahLst/>
                <a:cxnLst>
                  <a:cxn ang="0">
                    <a:pos x="wd2" y="hd2"/>
                  </a:cxn>
                  <a:cxn ang="5400000">
                    <a:pos x="wd2" y="hd2"/>
                  </a:cxn>
                  <a:cxn ang="10800000">
                    <a:pos x="wd2" y="hd2"/>
                  </a:cxn>
                  <a:cxn ang="16200000">
                    <a:pos x="wd2" y="hd2"/>
                  </a:cxn>
                </a:cxnLst>
                <a:rect l="0" t="0" r="r" b="b"/>
                <a:pathLst>
                  <a:path w="21600" h="21600" extrusionOk="0">
                    <a:moveTo>
                      <a:pt x="12960" y="0"/>
                    </a:moveTo>
                    <a:lnTo>
                      <a:pt x="0" y="0"/>
                    </a:lnTo>
                    <a:lnTo>
                      <a:pt x="4320" y="21600"/>
                    </a:lnTo>
                    <a:lnTo>
                      <a:pt x="21600" y="0"/>
                    </a:lnTo>
                    <a:lnTo>
                      <a:pt x="12960" y="0"/>
                    </a:lnTo>
                  </a:path>
                </a:pathLst>
              </a:custGeom>
              <a:solidFill>
                <a:srgbClr val="FFFFFF"/>
              </a:solidFill>
              <a:ln w="3175" cap="flat">
                <a:noFill/>
                <a:miter lim="400000"/>
              </a:ln>
              <a:effectLst/>
            </p:spPr>
            <p:txBody>
              <a:bodyPr wrap="square" lIns="45719" tIns="45719" rIns="45719" bIns="45719" numCol="1" anchor="t">
                <a:noAutofit/>
              </a:bodyPr>
              <a:lstStyle/>
              <a:p>
                <a:pPr defTabSz="642915">
                  <a:defRPr sz="3400">
                    <a:solidFill>
                      <a:srgbClr val="262626"/>
                    </a:solidFill>
                    <a:latin typeface="Roboto Condensed"/>
                    <a:ea typeface="Roboto Condensed"/>
                    <a:cs typeface="Roboto Condensed"/>
                    <a:sym typeface="Roboto Condensed"/>
                  </a:defRPr>
                </a:pPr>
                <a:endParaRPr sz="2391"/>
              </a:p>
            </p:txBody>
          </p:sp>
          <p:sp>
            <p:nvSpPr>
              <p:cNvPr id="120" name="Shape">
                <a:extLst>
                  <a:ext uri="{FF2B5EF4-FFF2-40B4-BE49-F238E27FC236}">
                    <a16:creationId xmlns:a16="http://schemas.microsoft.com/office/drawing/2014/main" id="{8C7BD531-C6B4-4E3D-98D8-AC49138DDFC8}"/>
                  </a:ext>
                </a:extLst>
              </p:cNvPr>
              <p:cNvSpPr/>
              <p:nvPr/>
            </p:nvSpPr>
            <p:spPr>
              <a:xfrm>
                <a:off x="392878" y="149463"/>
                <a:ext cx="158007" cy="136654"/>
              </a:xfrm>
              <a:custGeom>
                <a:avLst/>
                <a:gdLst/>
                <a:ahLst/>
                <a:cxnLst>
                  <a:cxn ang="0">
                    <a:pos x="wd2" y="hd2"/>
                  </a:cxn>
                  <a:cxn ang="5400000">
                    <a:pos x="wd2" y="hd2"/>
                  </a:cxn>
                  <a:cxn ang="10800000">
                    <a:pos x="wd2" y="hd2"/>
                  </a:cxn>
                  <a:cxn ang="16200000">
                    <a:pos x="wd2" y="hd2"/>
                  </a:cxn>
                </a:cxnLst>
                <a:rect l="0" t="0" r="r" b="b"/>
                <a:pathLst>
                  <a:path w="21600" h="21600" extrusionOk="0">
                    <a:moveTo>
                      <a:pt x="17486" y="0"/>
                    </a:moveTo>
                    <a:cubicBezTo>
                      <a:pt x="13371" y="0"/>
                      <a:pt x="13371" y="0"/>
                      <a:pt x="13371" y="0"/>
                    </a:cubicBezTo>
                    <a:cubicBezTo>
                      <a:pt x="10286" y="16800"/>
                      <a:pt x="10286" y="16800"/>
                      <a:pt x="10286" y="16800"/>
                    </a:cubicBezTo>
                    <a:cubicBezTo>
                      <a:pt x="8229" y="2400"/>
                      <a:pt x="8229" y="2400"/>
                      <a:pt x="8229" y="2400"/>
                    </a:cubicBezTo>
                    <a:cubicBezTo>
                      <a:pt x="6171" y="16800"/>
                      <a:pt x="6171" y="16800"/>
                      <a:pt x="6171" y="16800"/>
                    </a:cubicBezTo>
                    <a:cubicBezTo>
                      <a:pt x="3086" y="0"/>
                      <a:pt x="3086" y="0"/>
                      <a:pt x="3086" y="0"/>
                    </a:cubicBezTo>
                    <a:cubicBezTo>
                      <a:pt x="0" y="0"/>
                      <a:pt x="0" y="0"/>
                      <a:pt x="0" y="0"/>
                    </a:cubicBezTo>
                    <a:cubicBezTo>
                      <a:pt x="0" y="0"/>
                      <a:pt x="0" y="0"/>
                      <a:pt x="0" y="0"/>
                    </a:cubicBezTo>
                    <a:cubicBezTo>
                      <a:pt x="1029" y="1200"/>
                      <a:pt x="1029" y="3600"/>
                      <a:pt x="1029" y="6000"/>
                    </a:cubicBezTo>
                    <a:cubicBezTo>
                      <a:pt x="1029" y="21600"/>
                      <a:pt x="1029" y="21600"/>
                      <a:pt x="1029" y="21600"/>
                    </a:cubicBezTo>
                    <a:cubicBezTo>
                      <a:pt x="21600" y="21600"/>
                      <a:pt x="21600" y="21600"/>
                      <a:pt x="21600" y="21600"/>
                    </a:cubicBezTo>
                    <a:cubicBezTo>
                      <a:pt x="21600" y="7200"/>
                      <a:pt x="21600" y="7200"/>
                      <a:pt x="21600" y="7200"/>
                    </a:cubicBezTo>
                    <a:cubicBezTo>
                      <a:pt x="21600" y="2400"/>
                      <a:pt x="19543" y="0"/>
                      <a:pt x="17486" y="0"/>
                    </a:cubicBezTo>
                  </a:path>
                </a:pathLst>
              </a:custGeom>
              <a:solidFill>
                <a:srgbClr val="FFFFFF"/>
              </a:solidFill>
              <a:ln w="3175" cap="flat">
                <a:noFill/>
                <a:miter lim="400000"/>
              </a:ln>
              <a:effectLst/>
            </p:spPr>
            <p:txBody>
              <a:bodyPr wrap="square" lIns="45719" tIns="45719" rIns="45719" bIns="45719" numCol="1" anchor="t">
                <a:noAutofit/>
              </a:bodyPr>
              <a:lstStyle/>
              <a:p>
                <a:pPr defTabSz="642915">
                  <a:defRPr sz="3400">
                    <a:solidFill>
                      <a:srgbClr val="262626"/>
                    </a:solidFill>
                    <a:latin typeface="Roboto Condensed"/>
                    <a:ea typeface="Roboto Condensed"/>
                    <a:cs typeface="Roboto Condensed"/>
                    <a:sym typeface="Roboto Condensed"/>
                  </a:defRPr>
                </a:pPr>
                <a:endParaRPr sz="2391"/>
              </a:p>
            </p:txBody>
          </p:sp>
          <p:sp>
            <p:nvSpPr>
              <p:cNvPr id="121" name="Shape">
                <a:extLst>
                  <a:ext uri="{FF2B5EF4-FFF2-40B4-BE49-F238E27FC236}">
                    <a16:creationId xmlns:a16="http://schemas.microsoft.com/office/drawing/2014/main" id="{41816190-E571-468F-8EF0-99D901DB8EC1}"/>
                  </a:ext>
                </a:extLst>
              </p:cNvPr>
              <p:cNvSpPr/>
              <p:nvPr/>
            </p:nvSpPr>
            <p:spPr>
              <a:xfrm>
                <a:off x="68326" y="21350"/>
                <a:ext cx="98222" cy="123845"/>
              </a:xfrm>
              <a:custGeom>
                <a:avLst/>
                <a:gdLst/>
                <a:ahLst/>
                <a:cxnLst>
                  <a:cxn ang="0">
                    <a:pos x="wd2" y="hd2"/>
                  </a:cxn>
                  <a:cxn ang="5400000">
                    <a:pos x="wd2" y="hd2"/>
                  </a:cxn>
                  <a:cxn ang="10800000">
                    <a:pos x="wd2" y="hd2"/>
                  </a:cxn>
                  <a:cxn ang="16200000">
                    <a:pos x="wd2" y="hd2"/>
                  </a:cxn>
                </a:cxnLst>
                <a:rect l="0" t="0" r="r" b="b"/>
                <a:pathLst>
                  <a:path w="21600" h="21600" extrusionOk="0">
                    <a:moveTo>
                      <a:pt x="9969" y="0"/>
                    </a:moveTo>
                    <a:cubicBezTo>
                      <a:pt x="4985" y="0"/>
                      <a:pt x="0" y="5400"/>
                      <a:pt x="0" y="10800"/>
                    </a:cubicBezTo>
                    <a:cubicBezTo>
                      <a:pt x="0" y="10800"/>
                      <a:pt x="0" y="10800"/>
                      <a:pt x="0" y="10800"/>
                    </a:cubicBezTo>
                    <a:cubicBezTo>
                      <a:pt x="0" y="16200"/>
                      <a:pt x="4985" y="21600"/>
                      <a:pt x="9969" y="21600"/>
                    </a:cubicBezTo>
                    <a:cubicBezTo>
                      <a:pt x="16615" y="21600"/>
                      <a:pt x="21600" y="16200"/>
                      <a:pt x="21600" y="10800"/>
                    </a:cubicBezTo>
                    <a:cubicBezTo>
                      <a:pt x="21600" y="10800"/>
                      <a:pt x="21600" y="10800"/>
                      <a:pt x="21600" y="10800"/>
                    </a:cubicBezTo>
                    <a:cubicBezTo>
                      <a:pt x="21600" y="5400"/>
                      <a:pt x="16615" y="0"/>
                      <a:pt x="9969" y="0"/>
                    </a:cubicBezTo>
                  </a:path>
                </a:pathLst>
              </a:custGeom>
              <a:solidFill>
                <a:srgbClr val="FFFFFF"/>
              </a:solidFill>
              <a:ln w="3175" cap="flat">
                <a:noFill/>
                <a:miter lim="400000"/>
              </a:ln>
              <a:effectLst/>
            </p:spPr>
            <p:txBody>
              <a:bodyPr wrap="square" lIns="45719" tIns="45719" rIns="45719" bIns="45719" numCol="1" anchor="t">
                <a:noAutofit/>
              </a:bodyPr>
              <a:lstStyle/>
              <a:p>
                <a:pPr defTabSz="642915">
                  <a:defRPr sz="3400">
                    <a:solidFill>
                      <a:srgbClr val="262626"/>
                    </a:solidFill>
                    <a:latin typeface="Roboto Condensed"/>
                    <a:ea typeface="Roboto Condensed"/>
                    <a:cs typeface="Roboto Condensed"/>
                    <a:sym typeface="Roboto Condensed"/>
                  </a:defRPr>
                </a:pPr>
                <a:endParaRPr sz="2391"/>
              </a:p>
            </p:txBody>
          </p:sp>
          <p:sp>
            <p:nvSpPr>
              <p:cNvPr id="122" name="Shape">
                <a:extLst>
                  <a:ext uri="{FF2B5EF4-FFF2-40B4-BE49-F238E27FC236}">
                    <a16:creationId xmlns:a16="http://schemas.microsoft.com/office/drawing/2014/main" id="{D13722FC-218D-4936-9976-C052C4D9F0CD}"/>
                  </a:ext>
                </a:extLst>
              </p:cNvPr>
              <p:cNvSpPr/>
              <p:nvPr/>
            </p:nvSpPr>
            <p:spPr>
              <a:xfrm>
                <a:off x="98220" y="149463"/>
                <a:ext cx="29896" cy="17082"/>
              </a:xfrm>
              <a:custGeom>
                <a:avLst/>
                <a:gdLst/>
                <a:ahLst/>
                <a:cxnLst>
                  <a:cxn ang="0">
                    <a:pos x="wd2" y="hd2"/>
                  </a:cxn>
                  <a:cxn ang="5400000">
                    <a:pos x="wd2" y="hd2"/>
                  </a:cxn>
                  <a:cxn ang="10800000">
                    <a:pos x="wd2" y="hd2"/>
                  </a:cxn>
                  <a:cxn ang="16200000">
                    <a:pos x="wd2" y="hd2"/>
                  </a:cxn>
                </a:cxnLst>
                <a:rect l="0" t="0" r="r" b="b"/>
                <a:pathLst>
                  <a:path w="21600" h="21600" extrusionOk="0">
                    <a:moveTo>
                      <a:pt x="18514" y="0"/>
                    </a:moveTo>
                    <a:lnTo>
                      <a:pt x="6171" y="0"/>
                    </a:lnTo>
                    <a:lnTo>
                      <a:pt x="0" y="10800"/>
                    </a:lnTo>
                    <a:lnTo>
                      <a:pt x="12343" y="21600"/>
                    </a:lnTo>
                    <a:lnTo>
                      <a:pt x="21600" y="10800"/>
                    </a:lnTo>
                    <a:lnTo>
                      <a:pt x="18514" y="0"/>
                    </a:lnTo>
                    <a:close/>
                  </a:path>
                </a:pathLst>
              </a:custGeom>
              <a:solidFill>
                <a:srgbClr val="FFFFFF"/>
              </a:solidFill>
              <a:ln w="3175" cap="flat">
                <a:noFill/>
                <a:miter lim="400000"/>
              </a:ln>
              <a:effectLst/>
            </p:spPr>
            <p:txBody>
              <a:bodyPr wrap="square" lIns="45719" tIns="45719" rIns="45719" bIns="45719" numCol="1" anchor="t">
                <a:noAutofit/>
              </a:bodyPr>
              <a:lstStyle/>
              <a:p>
                <a:pPr defTabSz="642915">
                  <a:defRPr sz="3400">
                    <a:solidFill>
                      <a:srgbClr val="262626"/>
                    </a:solidFill>
                    <a:latin typeface="Roboto Condensed"/>
                    <a:ea typeface="Roboto Condensed"/>
                    <a:cs typeface="Roboto Condensed"/>
                    <a:sym typeface="Roboto Condensed"/>
                  </a:defRPr>
                </a:pPr>
                <a:endParaRPr sz="2391"/>
              </a:p>
            </p:txBody>
          </p:sp>
          <p:sp>
            <p:nvSpPr>
              <p:cNvPr id="123" name="Shape">
                <a:extLst>
                  <a:ext uri="{FF2B5EF4-FFF2-40B4-BE49-F238E27FC236}">
                    <a16:creationId xmlns:a16="http://schemas.microsoft.com/office/drawing/2014/main" id="{813B57CE-F956-43B2-B9A8-8C98437FC250}"/>
                  </a:ext>
                </a:extLst>
              </p:cNvPr>
              <p:cNvSpPr/>
              <p:nvPr/>
            </p:nvSpPr>
            <p:spPr>
              <a:xfrm>
                <a:off x="98220" y="149463"/>
                <a:ext cx="29896" cy="17082"/>
              </a:xfrm>
              <a:custGeom>
                <a:avLst/>
                <a:gdLst/>
                <a:ahLst/>
                <a:cxnLst>
                  <a:cxn ang="0">
                    <a:pos x="wd2" y="hd2"/>
                  </a:cxn>
                  <a:cxn ang="5400000">
                    <a:pos x="wd2" y="hd2"/>
                  </a:cxn>
                  <a:cxn ang="10800000">
                    <a:pos x="wd2" y="hd2"/>
                  </a:cxn>
                  <a:cxn ang="16200000">
                    <a:pos x="wd2" y="hd2"/>
                  </a:cxn>
                </a:cxnLst>
                <a:rect l="0" t="0" r="r" b="b"/>
                <a:pathLst>
                  <a:path w="21600" h="21600" extrusionOk="0">
                    <a:moveTo>
                      <a:pt x="18514" y="0"/>
                    </a:moveTo>
                    <a:lnTo>
                      <a:pt x="6171" y="0"/>
                    </a:lnTo>
                    <a:lnTo>
                      <a:pt x="0" y="10800"/>
                    </a:lnTo>
                    <a:lnTo>
                      <a:pt x="12343" y="21600"/>
                    </a:lnTo>
                    <a:lnTo>
                      <a:pt x="21600" y="10800"/>
                    </a:lnTo>
                    <a:lnTo>
                      <a:pt x="18514" y="0"/>
                    </a:lnTo>
                  </a:path>
                </a:pathLst>
              </a:custGeom>
              <a:solidFill>
                <a:srgbClr val="FFFFFF"/>
              </a:solidFill>
              <a:ln w="3175" cap="flat">
                <a:noFill/>
                <a:miter lim="400000"/>
              </a:ln>
              <a:effectLst/>
            </p:spPr>
            <p:txBody>
              <a:bodyPr wrap="square" lIns="45719" tIns="45719" rIns="45719" bIns="45719" numCol="1" anchor="t">
                <a:noAutofit/>
              </a:bodyPr>
              <a:lstStyle/>
              <a:p>
                <a:pPr defTabSz="642915">
                  <a:defRPr sz="3400">
                    <a:solidFill>
                      <a:srgbClr val="262626"/>
                    </a:solidFill>
                    <a:latin typeface="Roboto Condensed"/>
                    <a:ea typeface="Roboto Condensed"/>
                    <a:cs typeface="Roboto Condensed"/>
                    <a:sym typeface="Roboto Condensed"/>
                  </a:defRPr>
                </a:pPr>
                <a:endParaRPr sz="2391"/>
              </a:p>
            </p:txBody>
          </p:sp>
          <p:sp>
            <p:nvSpPr>
              <p:cNvPr id="124" name="Shape">
                <a:extLst>
                  <a:ext uri="{FF2B5EF4-FFF2-40B4-BE49-F238E27FC236}">
                    <a16:creationId xmlns:a16="http://schemas.microsoft.com/office/drawing/2014/main" id="{509ECEF1-0CF0-4D67-8A7C-C3762D77764B}"/>
                  </a:ext>
                </a:extLst>
              </p:cNvPr>
              <p:cNvSpPr/>
              <p:nvPr/>
            </p:nvSpPr>
            <p:spPr>
              <a:xfrm>
                <a:off x="17081" y="149463"/>
                <a:ext cx="166549" cy="14519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7673" y="0"/>
                      <a:pt x="17673" y="0"/>
                      <a:pt x="17673" y="0"/>
                    </a:cubicBezTo>
                    <a:cubicBezTo>
                      <a:pt x="14727" y="15916"/>
                      <a:pt x="14727" y="15916"/>
                      <a:pt x="14727" y="15916"/>
                    </a:cubicBezTo>
                    <a:cubicBezTo>
                      <a:pt x="12764" y="2274"/>
                      <a:pt x="12764" y="2274"/>
                      <a:pt x="12764" y="2274"/>
                    </a:cubicBezTo>
                    <a:cubicBezTo>
                      <a:pt x="10800" y="15916"/>
                      <a:pt x="10800" y="15916"/>
                      <a:pt x="10800" y="15916"/>
                    </a:cubicBezTo>
                    <a:cubicBezTo>
                      <a:pt x="7855" y="0"/>
                      <a:pt x="7855" y="0"/>
                      <a:pt x="7855" y="0"/>
                    </a:cubicBezTo>
                    <a:cubicBezTo>
                      <a:pt x="4909" y="0"/>
                      <a:pt x="4909" y="0"/>
                      <a:pt x="4909" y="0"/>
                    </a:cubicBezTo>
                    <a:cubicBezTo>
                      <a:pt x="1964" y="0"/>
                      <a:pt x="0" y="3411"/>
                      <a:pt x="0" y="6821"/>
                    </a:cubicBezTo>
                    <a:cubicBezTo>
                      <a:pt x="0" y="6821"/>
                      <a:pt x="0" y="6821"/>
                      <a:pt x="0" y="6821"/>
                    </a:cubicBezTo>
                    <a:cubicBezTo>
                      <a:pt x="0" y="21600"/>
                      <a:pt x="0" y="21600"/>
                      <a:pt x="0" y="21600"/>
                    </a:cubicBezTo>
                    <a:cubicBezTo>
                      <a:pt x="19636" y="21600"/>
                      <a:pt x="19636" y="21600"/>
                      <a:pt x="19636" y="21600"/>
                    </a:cubicBezTo>
                    <a:cubicBezTo>
                      <a:pt x="19636" y="5684"/>
                      <a:pt x="19636" y="5684"/>
                      <a:pt x="19636" y="5684"/>
                    </a:cubicBezTo>
                    <a:cubicBezTo>
                      <a:pt x="19636" y="3411"/>
                      <a:pt x="20618" y="1137"/>
                      <a:pt x="21600" y="0"/>
                    </a:cubicBezTo>
                    <a:cubicBezTo>
                      <a:pt x="21600" y="0"/>
                      <a:pt x="21600" y="0"/>
                      <a:pt x="21600" y="0"/>
                    </a:cubicBezTo>
                  </a:path>
                </a:pathLst>
              </a:custGeom>
              <a:solidFill>
                <a:srgbClr val="FFFFFF"/>
              </a:solidFill>
              <a:ln w="3175" cap="flat">
                <a:noFill/>
                <a:miter lim="400000"/>
              </a:ln>
              <a:effectLst/>
            </p:spPr>
            <p:txBody>
              <a:bodyPr wrap="square" lIns="45719" tIns="45719" rIns="45719" bIns="45719" numCol="1" anchor="t">
                <a:noAutofit/>
              </a:bodyPr>
              <a:lstStyle/>
              <a:p>
                <a:pPr defTabSz="642915">
                  <a:defRPr sz="3400">
                    <a:solidFill>
                      <a:srgbClr val="262626"/>
                    </a:solidFill>
                    <a:latin typeface="Roboto Condensed"/>
                    <a:ea typeface="Roboto Condensed"/>
                    <a:cs typeface="Roboto Condensed"/>
                    <a:sym typeface="Roboto Condensed"/>
                  </a:defRPr>
                </a:pPr>
                <a:endParaRPr sz="2391"/>
              </a:p>
            </p:txBody>
          </p:sp>
        </p:grpSp>
      </p:grpSp>
      <p:sp>
        <p:nvSpPr>
          <p:cNvPr id="125" name="Line">
            <a:extLst>
              <a:ext uri="{FF2B5EF4-FFF2-40B4-BE49-F238E27FC236}">
                <a16:creationId xmlns:a16="http://schemas.microsoft.com/office/drawing/2014/main" id="{BFA5CA49-15B8-4391-B7BE-A39AA9AD1B9C}"/>
              </a:ext>
            </a:extLst>
          </p:cNvPr>
          <p:cNvSpPr/>
          <p:nvPr/>
        </p:nvSpPr>
        <p:spPr>
          <a:xfrm flipV="1">
            <a:off x="6631965" y="3679708"/>
            <a:ext cx="1527" cy="366214"/>
          </a:xfrm>
          <a:prstGeom prst="line">
            <a:avLst/>
          </a:prstGeom>
          <a:ln w="25400">
            <a:solidFill>
              <a:srgbClr val="A6A6A6"/>
            </a:solidFill>
            <a:prstDash val="sysDot"/>
            <a:bevel/>
            <a:headEnd type="oval"/>
            <a:tailEnd type="oval"/>
          </a:ln>
        </p:spPr>
        <p:txBody>
          <a:bodyPr lIns="45719" tIns="45719" rIns="45719" bIns="45719"/>
          <a:lstStyle/>
          <a:p>
            <a:pPr defTabSz="321457">
              <a:defRPr sz="2200">
                <a:solidFill>
                  <a:srgbClr val="000000"/>
                </a:solidFill>
                <a:latin typeface="Helvetica"/>
                <a:ea typeface="Helvetica"/>
                <a:cs typeface="Helvetica"/>
                <a:sym typeface="Helvetica"/>
              </a:defRPr>
            </a:pPr>
            <a:endParaRPr sz="1547"/>
          </a:p>
        </p:txBody>
      </p:sp>
      <p:grpSp>
        <p:nvGrpSpPr>
          <p:cNvPr id="126" name="Group">
            <a:extLst>
              <a:ext uri="{FF2B5EF4-FFF2-40B4-BE49-F238E27FC236}">
                <a16:creationId xmlns:a16="http://schemas.microsoft.com/office/drawing/2014/main" id="{C88B247F-C9FB-4497-8D71-E668FE32A4FC}"/>
              </a:ext>
            </a:extLst>
          </p:cNvPr>
          <p:cNvGrpSpPr/>
          <p:nvPr/>
        </p:nvGrpSpPr>
        <p:grpSpPr>
          <a:xfrm>
            <a:off x="6181404" y="4242056"/>
            <a:ext cx="1084793" cy="1391081"/>
            <a:chOff x="28244" y="172974"/>
            <a:chExt cx="1956086" cy="1270001"/>
          </a:xfrm>
        </p:grpSpPr>
        <p:sp>
          <p:nvSpPr>
            <p:cNvPr id="127" name="The final document will be published as a new edition of WMO-No. 1083">
              <a:extLst>
                <a:ext uri="{FF2B5EF4-FFF2-40B4-BE49-F238E27FC236}">
                  <a16:creationId xmlns:a16="http://schemas.microsoft.com/office/drawing/2014/main" id="{5CF479D1-780B-42C6-92FB-178A23761084}"/>
                </a:ext>
              </a:extLst>
            </p:cNvPr>
            <p:cNvSpPr/>
            <p:nvPr/>
          </p:nvSpPr>
          <p:spPr>
            <a:xfrm>
              <a:off x="28244" y="355266"/>
              <a:ext cx="1678680" cy="59300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3175"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defTabSz="914400">
                <a:spcBef>
                  <a:spcPts val="200"/>
                </a:spcBef>
                <a:defRPr sz="1200">
                  <a:solidFill>
                    <a:srgbClr val="939393"/>
                  </a:solidFill>
                  <a:latin typeface="Roboto Condensed"/>
                  <a:ea typeface="Roboto Condensed"/>
                  <a:cs typeface="Roboto Condensed"/>
                  <a:sym typeface="Roboto Condensed"/>
                </a:defRPr>
              </a:lvl1pPr>
            </a:lstStyle>
            <a:p>
              <a:pPr algn="l">
                <a:defRPr>
                  <a:solidFill>
                    <a:srgbClr val="262626"/>
                  </a:solidFill>
                </a:defRPr>
              </a:pPr>
              <a:r>
                <a:rPr lang="en-US" sz="844" dirty="0">
                  <a:solidFill>
                    <a:schemeClr val="tx1"/>
                  </a:solidFill>
                </a:rPr>
                <a:t>The updated WMO-No. 49 will be presented to Congress for approval.</a:t>
              </a:r>
              <a:endParaRPr sz="844" dirty="0">
                <a:solidFill>
                  <a:schemeClr val="tx1"/>
                </a:solidFill>
              </a:endParaRPr>
            </a:p>
          </p:txBody>
        </p:sp>
        <p:sp>
          <p:nvSpPr>
            <p:cNvPr id="128" name="Publication">
              <a:extLst>
                <a:ext uri="{FF2B5EF4-FFF2-40B4-BE49-F238E27FC236}">
                  <a16:creationId xmlns:a16="http://schemas.microsoft.com/office/drawing/2014/main" id="{0B5B97AA-6132-4444-A712-9E16F54198B1}"/>
                </a:ext>
              </a:extLst>
            </p:cNvPr>
            <p:cNvSpPr/>
            <p:nvPr/>
          </p:nvSpPr>
          <p:spPr>
            <a:xfrm>
              <a:off x="714329" y="172974"/>
              <a:ext cx="1270001" cy="1270001"/>
            </a:xfrm>
            <a:prstGeom prst="line">
              <a:avLst/>
            </a:prstGeom>
            <a:noFill/>
            <a:ln w="3175"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defTabSz="550200">
                <a:defRPr sz="1400" b="1">
                  <a:solidFill>
                    <a:srgbClr val="42BDC6"/>
                  </a:solidFill>
                  <a:latin typeface="Roboto Condensed"/>
                  <a:ea typeface="Roboto Condensed"/>
                  <a:cs typeface="Roboto Condensed"/>
                  <a:sym typeface="Roboto Condensed"/>
                </a:defRPr>
              </a:lvl1pPr>
            </a:lstStyle>
            <a:p>
              <a:pPr>
                <a:defRPr b="0"/>
              </a:pPr>
              <a:r>
                <a:rPr sz="984" dirty="0"/>
                <a:t>P</a:t>
              </a:r>
              <a:r>
                <a:rPr lang="en-US" sz="984" dirty="0"/>
                <a:t>resenting to </a:t>
              </a:r>
            </a:p>
            <a:p>
              <a:pPr>
                <a:defRPr b="0"/>
              </a:pPr>
              <a:r>
                <a:rPr lang="en-US" sz="984" dirty="0"/>
                <a:t>Cg-19 </a:t>
              </a:r>
            </a:p>
          </p:txBody>
        </p:sp>
      </p:grpSp>
      <p:sp>
        <p:nvSpPr>
          <p:cNvPr id="129" name="Line">
            <a:extLst>
              <a:ext uri="{FF2B5EF4-FFF2-40B4-BE49-F238E27FC236}">
                <a16:creationId xmlns:a16="http://schemas.microsoft.com/office/drawing/2014/main" id="{6E6BB5C2-AEA6-443D-8122-F72FF0B7DAD0}"/>
              </a:ext>
            </a:extLst>
          </p:cNvPr>
          <p:cNvSpPr/>
          <p:nvPr/>
        </p:nvSpPr>
        <p:spPr>
          <a:xfrm flipH="1" flipV="1">
            <a:off x="5871918" y="3141122"/>
            <a:ext cx="235079" cy="0"/>
          </a:xfrm>
          <a:prstGeom prst="line">
            <a:avLst/>
          </a:prstGeom>
          <a:ln w="25400">
            <a:solidFill>
              <a:schemeClr val="bg1"/>
            </a:solidFill>
            <a:prstDash val="sysDot"/>
            <a:bevel/>
            <a:headEnd type="oval"/>
            <a:tailEnd type="oval"/>
          </a:ln>
        </p:spPr>
        <p:txBody>
          <a:bodyPr lIns="45719" tIns="45719" rIns="45719" bIns="45719"/>
          <a:lstStyle/>
          <a:p>
            <a:pPr defTabSz="321457">
              <a:defRPr sz="2200">
                <a:solidFill>
                  <a:srgbClr val="000000"/>
                </a:solidFill>
                <a:latin typeface="Helvetica"/>
                <a:ea typeface="Helvetica"/>
                <a:cs typeface="Helvetica"/>
                <a:sym typeface="Helvetica"/>
              </a:defRPr>
            </a:pPr>
            <a:endParaRPr sz="1547"/>
          </a:p>
        </p:txBody>
      </p:sp>
      <p:grpSp>
        <p:nvGrpSpPr>
          <p:cNvPr id="131" name="Group">
            <a:extLst>
              <a:ext uri="{FF2B5EF4-FFF2-40B4-BE49-F238E27FC236}">
                <a16:creationId xmlns:a16="http://schemas.microsoft.com/office/drawing/2014/main" id="{4740834B-2591-48CA-B9E0-CDC58AD8D21A}"/>
              </a:ext>
            </a:extLst>
          </p:cNvPr>
          <p:cNvGrpSpPr/>
          <p:nvPr/>
        </p:nvGrpSpPr>
        <p:grpSpPr>
          <a:xfrm>
            <a:off x="8340128" y="3179113"/>
            <a:ext cx="531563" cy="531563"/>
            <a:chOff x="0" y="0"/>
            <a:chExt cx="1203058" cy="1203058"/>
          </a:xfrm>
        </p:grpSpPr>
        <p:sp>
          <p:nvSpPr>
            <p:cNvPr id="132" name="Circle">
              <a:extLst>
                <a:ext uri="{FF2B5EF4-FFF2-40B4-BE49-F238E27FC236}">
                  <a16:creationId xmlns:a16="http://schemas.microsoft.com/office/drawing/2014/main" id="{B62CA7B8-DAA3-433F-A9F2-51A760139C7D}"/>
                </a:ext>
              </a:extLst>
            </p:cNvPr>
            <p:cNvSpPr/>
            <p:nvPr/>
          </p:nvSpPr>
          <p:spPr>
            <a:xfrm>
              <a:off x="0" y="0"/>
              <a:ext cx="1203058" cy="1203058"/>
            </a:xfrm>
            <a:prstGeom prst="ellipse">
              <a:avLst/>
            </a:prstGeom>
            <a:solidFill>
              <a:srgbClr val="42BDC6"/>
            </a:solidFill>
            <a:ln w="25400" cap="flat">
              <a:solidFill>
                <a:srgbClr val="FFFFFF"/>
              </a:solidFill>
              <a:prstDash val="solid"/>
              <a:round/>
            </a:ln>
            <a:effectLst/>
          </p:spPr>
          <p:txBody>
            <a:bodyPr wrap="square" lIns="45719" tIns="45719" rIns="45719" bIns="45719" numCol="1" anchor="ctr">
              <a:noAutofit/>
            </a:bodyPr>
            <a:lstStyle/>
            <a:p>
              <a:pPr defTabSz="642915">
                <a:defRPr sz="1800">
                  <a:solidFill>
                    <a:srgbClr val="FFFFFF"/>
                  </a:solidFill>
                  <a:latin typeface="Calibri"/>
                  <a:ea typeface="Calibri"/>
                  <a:cs typeface="Calibri"/>
                  <a:sym typeface="Calibri"/>
                </a:defRPr>
              </a:pPr>
              <a:endParaRPr sz="1266"/>
            </a:p>
          </p:txBody>
        </p:sp>
        <p:sp>
          <p:nvSpPr>
            <p:cNvPr id="133" name="Shape">
              <a:extLst>
                <a:ext uri="{FF2B5EF4-FFF2-40B4-BE49-F238E27FC236}">
                  <a16:creationId xmlns:a16="http://schemas.microsoft.com/office/drawing/2014/main" id="{FEAEC7FE-C57A-4130-8E1E-2AD2CC9E5BDE}"/>
                </a:ext>
              </a:extLst>
            </p:cNvPr>
            <p:cNvSpPr/>
            <p:nvPr/>
          </p:nvSpPr>
          <p:spPr>
            <a:xfrm rot="20880000">
              <a:off x="331968" y="319551"/>
              <a:ext cx="522519" cy="563957"/>
            </a:xfrm>
            <a:custGeom>
              <a:avLst/>
              <a:gdLst/>
              <a:ahLst/>
              <a:cxnLst>
                <a:cxn ang="0">
                  <a:pos x="wd2" y="hd2"/>
                </a:cxn>
                <a:cxn ang="5400000">
                  <a:pos x="wd2" y="hd2"/>
                </a:cxn>
                <a:cxn ang="10800000">
                  <a:pos x="wd2" y="hd2"/>
                </a:cxn>
                <a:cxn ang="16200000">
                  <a:pos x="wd2" y="hd2"/>
                </a:cxn>
              </a:cxnLst>
              <a:rect l="0" t="0" r="r" b="b"/>
              <a:pathLst>
                <a:path w="21600" h="21600" extrusionOk="0">
                  <a:moveTo>
                    <a:pt x="20213" y="0"/>
                  </a:moveTo>
                  <a:cubicBezTo>
                    <a:pt x="2972" y="0"/>
                    <a:pt x="2972" y="0"/>
                    <a:pt x="2972" y="0"/>
                  </a:cubicBezTo>
                  <a:cubicBezTo>
                    <a:pt x="2180" y="0"/>
                    <a:pt x="1387" y="559"/>
                    <a:pt x="1387" y="1303"/>
                  </a:cubicBezTo>
                  <a:cubicBezTo>
                    <a:pt x="1387" y="4097"/>
                    <a:pt x="1387" y="4097"/>
                    <a:pt x="1387" y="4097"/>
                  </a:cubicBezTo>
                  <a:cubicBezTo>
                    <a:pt x="3567" y="4097"/>
                    <a:pt x="3567" y="4097"/>
                    <a:pt x="3567" y="4097"/>
                  </a:cubicBezTo>
                  <a:cubicBezTo>
                    <a:pt x="3963" y="4097"/>
                    <a:pt x="4360" y="4469"/>
                    <a:pt x="4360" y="4841"/>
                  </a:cubicBezTo>
                  <a:cubicBezTo>
                    <a:pt x="4360" y="5214"/>
                    <a:pt x="3963" y="5400"/>
                    <a:pt x="3567" y="5400"/>
                  </a:cubicBezTo>
                  <a:cubicBezTo>
                    <a:pt x="793" y="5400"/>
                    <a:pt x="793" y="5400"/>
                    <a:pt x="793" y="5400"/>
                  </a:cubicBezTo>
                  <a:cubicBezTo>
                    <a:pt x="396" y="5400"/>
                    <a:pt x="0" y="5772"/>
                    <a:pt x="0" y="6145"/>
                  </a:cubicBezTo>
                  <a:cubicBezTo>
                    <a:pt x="0" y="6517"/>
                    <a:pt x="396" y="6703"/>
                    <a:pt x="793" y="6703"/>
                  </a:cubicBezTo>
                  <a:cubicBezTo>
                    <a:pt x="1387" y="6703"/>
                    <a:pt x="1387" y="6703"/>
                    <a:pt x="1387" y="6703"/>
                  </a:cubicBezTo>
                  <a:cubicBezTo>
                    <a:pt x="1387" y="9497"/>
                    <a:pt x="1387" y="9497"/>
                    <a:pt x="1387" y="9497"/>
                  </a:cubicBezTo>
                  <a:cubicBezTo>
                    <a:pt x="3567" y="9497"/>
                    <a:pt x="3567" y="9497"/>
                    <a:pt x="3567" y="9497"/>
                  </a:cubicBezTo>
                  <a:cubicBezTo>
                    <a:pt x="3963" y="9497"/>
                    <a:pt x="4360" y="9869"/>
                    <a:pt x="4360" y="10241"/>
                  </a:cubicBezTo>
                  <a:cubicBezTo>
                    <a:pt x="4360" y="10614"/>
                    <a:pt x="3963" y="10800"/>
                    <a:pt x="3567" y="10800"/>
                  </a:cubicBezTo>
                  <a:cubicBezTo>
                    <a:pt x="793" y="10800"/>
                    <a:pt x="793" y="10800"/>
                    <a:pt x="793" y="10800"/>
                  </a:cubicBezTo>
                  <a:cubicBezTo>
                    <a:pt x="396" y="10800"/>
                    <a:pt x="0" y="11172"/>
                    <a:pt x="0" y="11545"/>
                  </a:cubicBezTo>
                  <a:cubicBezTo>
                    <a:pt x="0" y="11917"/>
                    <a:pt x="396" y="12290"/>
                    <a:pt x="793" y="12290"/>
                  </a:cubicBezTo>
                  <a:cubicBezTo>
                    <a:pt x="1387" y="12290"/>
                    <a:pt x="1387" y="12290"/>
                    <a:pt x="1387" y="12290"/>
                  </a:cubicBezTo>
                  <a:cubicBezTo>
                    <a:pt x="1387" y="14897"/>
                    <a:pt x="1387" y="14897"/>
                    <a:pt x="1387" y="14897"/>
                  </a:cubicBezTo>
                  <a:cubicBezTo>
                    <a:pt x="3567" y="14897"/>
                    <a:pt x="3567" y="14897"/>
                    <a:pt x="3567" y="14897"/>
                  </a:cubicBezTo>
                  <a:cubicBezTo>
                    <a:pt x="3963" y="14897"/>
                    <a:pt x="4360" y="15269"/>
                    <a:pt x="4360" y="15641"/>
                  </a:cubicBezTo>
                  <a:cubicBezTo>
                    <a:pt x="4360" y="16014"/>
                    <a:pt x="3963" y="16200"/>
                    <a:pt x="3567" y="16200"/>
                  </a:cubicBezTo>
                  <a:cubicBezTo>
                    <a:pt x="793" y="16200"/>
                    <a:pt x="793" y="16200"/>
                    <a:pt x="793" y="16200"/>
                  </a:cubicBezTo>
                  <a:cubicBezTo>
                    <a:pt x="396" y="16200"/>
                    <a:pt x="0" y="16572"/>
                    <a:pt x="0" y="16945"/>
                  </a:cubicBezTo>
                  <a:cubicBezTo>
                    <a:pt x="0" y="17317"/>
                    <a:pt x="396" y="17690"/>
                    <a:pt x="793" y="17690"/>
                  </a:cubicBezTo>
                  <a:cubicBezTo>
                    <a:pt x="1387" y="17690"/>
                    <a:pt x="1387" y="17690"/>
                    <a:pt x="1387" y="17690"/>
                  </a:cubicBezTo>
                  <a:cubicBezTo>
                    <a:pt x="1387" y="20297"/>
                    <a:pt x="1387" y="20297"/>
                    <a:pt x="1387" y="20297"/>
                  </a:cubicBezTo>
                  <a:cubicBezTo>
                    <a:pt x="1387" y="21041"/>
                    <a:pt x="2180" y="21600"/>
                    <a:pt x="2972" y="21600"/>
                  </a:cubicBezTo>
                  <a:cubicBezTo>
                    <a:pt x="20213" y="21600"/>
                    <a:pt x="20213" y="21600"/>
                    <a:pt x="20213" y="21600"/>
                  </a:cubicBezTo>
                  <a:cubicBezTo>
                    <a:pt x="21006" y="21600"/>
                    <a:pt x="21600" y="21041"/>
                    <a:pt x="21600" y="20297"/>
                  </a:cubicBezTo>
                  <a:cubicBezTo>
                    <a:pt x="21600" y="1303"/>
                    <a:pt x="21600" y="1303"/>
                    <a:pt x="21600" y="1303"/>
                  </a:cubicBezTo>
                  <a:cubicBezTo>
                    <a:pt x="21600" y="559"/>
                    <a:pt x="21006" y="0"/>
                    <a:pt x="20213" y="0"/>
                  </a:cubicBezTo>
                  <a:close/>
                  <a:moveTo>
                    <a:pt x="17240" y="9497"/>
                  </a:moveTo>
                  <a:cubicBezTo>
                    <a:pt x="8719" y="9497"/>
                    <a:pt x="8719" y="9497"/>
                    <a:pt x="8719" y="9497"/>
                  </a:cubicBezTo>
                  <a:cubicBezTo>
                    <a:pt x="8719" y="4097"/>
                    <a:pt x="8719" y="4097"/>
                    <a:pt x="8719" y="4097"/>
                  </a:cubicBezTo>
                  <a:cubicBezTo>
                    <a:pt x="17240" y="4097"/>
                    <a:pt x="17240" y="4097"/>
                    <a:pt x="17240" y="4097"/>
                  </a:cubicBezTo>
                  <a:lnTo>
                    <a:pt x="17240" y="9497"/>
                  </a:lnTo>
                  <a:close/>
                </a:path>
              </a:pathLst>
            </a:custGeom>
            <a:solidFill>
              <a:srgbClr val="FFFFFF"/>
            </a:solidFill>
            <a:ln w="3175" cap="flat">
              <a:noFill/>
              <a:miter lim="400000"/>
            </a:ln>
            <a:effectLst/>
          </p:spPr>
          <p:txBody>
            <a:bodyPr wrap="square" lIns="45719" tIns="45719" rIns="45719" bIns="45719" numCol="1" anchor="t">
              <a:noAutofit/>
            </a:bodyPr>
            <a:lstStyle/>
            <a:p>
              <a:pPr defTabSz="642915">
                <a:defRPr sz="3400">
                  <a:solidFill>
                    <a:srgbClr val="262626"/>
                  </a:solidFill>
                  <a:latin typeface="Roboto Condensed"/>
                  <a:ea typeface="Roboto Condensed"/>
                  <a:cs typeface="Roboto Condensed"/>
                  <a:sym typeface="Roboto Condensed"/>
                </a:defRPr>
              </a:pPr>
              <a:endParaRPr sz="2391"/>
            </a:p>
          </p:txBody>
        </p:sp>
        <p:sp>
          <p:nvSpPr>
            <p:cNvPr id="134" name="1083">
              <a:extLst>
                <a:ext uri="{FF2B5EF4-FFF2-40B4-BE49-F238E27FC236}">
                  <a16:creationId xmlns:a16="http://schemas.microsoft.com/office/drawing/2014/main" id="{8F2B1891-C827-43BE-8E88-769F8D3F9F17}"/>
                </a:ext>
              </a:extLst>
            </p:cNvPr>
            <p:cNvSpPr/>
            <p:nvPr/>
          </p:nvSpPr>
          <p:spPr>
            <a:xfrm rot="20880000">
              <a:off x="441353" y="483640"/>
              <a:ext cx="412135" cy="453785"/>
            </a:xfrm>
            <a:prstGeom prst="rect">
              <a:avLst/>
            </a:prstGeom>
            <a:noFill/>
            <a:ln w="3175"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defTabSz="550200">
                <a:defRPr sz="1000">
                  <a:solidFill>
                    <a:srgbClr val="42BDC6"/>
                  </a:solidFill>
                  <a:latin typeface="Roboto Condensed"/>
                  <a:ea typeface="Roboto Condensed"/>
                  <a:cs typeface="Roboto Condensed"/>
                  <a:sym typeface="Roboto Condensed"/>
                </a:defRPr>
              </a:lvl1pPr>
            </a:lstStyle>
            <a:p>
              <a:r>
                <a:rPr lang="en-US" sz="703" dirty="0"/>
                <a:t>49</a:t>
              </a:r>
              <a:endParaRPr sz="703" dirty="0"/>
            </a:p>
          </p:txBody>
        </p:sp>
      </p:grpSp>
      <p:sp>
        <p:nvSpPr>
          <p:cNvPr id="3" name="Rectangle 2">
            <a:extLst>
              <a:ext uri="{FF2B5EF4-FFF2-40B4-BE49-F238E27FC236}">
                <a16:creationId xmlns:a16="http://schemas.microsoft.com/office/drawing/2014/main" id="{D0D13A35-2F7E-4E18-BB11-7E2358E57A4C}"/>
              </a:ext>
            </a:extLst>
          </p:cNvPr>
          <p:cNvSpPr/>
          <p:nvPr/>
        </p:nvSpPr>
        <p:spPr>
          <a:xfrm>
            <a:off x="7350289" y="3005429"/>
            <a:ext cx="771365" cy="243785"/>
          </a:xfrm>
          <a:prstGeom prst="rect">
            <a:avLst/>
          </a:prstGeom>
        </p:spPr>
        <p:txBody>
          <a:bodyPr wrap="none">
            <a:spAutoFit/>
          </a:bodyPr>
          <a:lstStyle/>
          <a:p>
            <a:pPr>
              <a:defRPr b="0"/>
            </a:pPr>
            <a:r>
              <a:rPr lang="en-GB" sz="984" b="1" dirty="0">
                <a:solidFill>
                  <a:srgbClr val="1AA4BE"/>
                </a:solidFill>
              </a:rPr>
              <a:t>Publication</a:t>
            </a:r>
          </a:p>
        </p:txBody>
      </p:sp>
      <p:sp>
        <p:nvSpPr>
          <p:cNvPr id="136" name="Line">
            <a:extLst>
              <a:ext uri="{FF2B5EF4-FFF2-40B4-BE49-F238E27FC236}">
                <a16:creationId xmlns:a16="http://schemas.microsoft.com/office/drawing/2014/main" id="{C509AD6A-1795-481A-A9D3-335C909E7B0A}"/>
              </a:ext>
            </a:extLst>
          </p:cNvPr>
          <p:cNvSpPr/>
          <p:nvPr/>
        </p:nvSpPr>
        <p:spPr>
          <a:xfrm flipH="1" flipV="1">
            <a:off x="7092016" y="3141122"/>
            <a:ext cx="235079" cy="0"/>
          </a:xfrm>
          <a:prstGeom prst="line">
            <a:avLst/>
          </a:prstGeom>
          <a:ln w="25400">
            <a:solidFill>
              <a:schemeClr val="bg1"/>
            </a:solidFill>
            <a:prstDash val="sysDot"/>
            <a:bevel/>
            <a:headEnd type="oval"/>
            <a:tailEnd type="oval"/>
          </a:ln>
        </p:spPr>
        <p:txBody>
          <a:bodyPr lIns="45719" tIns="45719" rIns="45719" bIns="45719"/>
          <a:lstStyle/>
          <a:p>
            <a:pPr defTabSz="321457">
              <a:defRPr sz="2200">
                <a:solidFill>
                  <a:srgbClr val="000000"/>
                </a:solidFill>
                <a:latin typeface="Helvetica"/>
                <a:ea typeface="Helvetica"/>
                <a:cs typeface="Helvetica"/>
                <a:sym typeface="Helvetica"/>
              </a:defRPr>
            </a:pPr>
            <a:endParaRPr sz="1547"/>
          </a:p>
        </p:txBody>
      </p:sp>
    </p:spTree>
  </p:cSld>
  <p:clrMapOvr>
    <a:masterClrMapping/>
  </p:clrMapOvr>
  <mc:AlternateContent xmlns:mc="http://schemas.openxmlformats.org/markup-compatibility/2006" xmlns:p14="http://schemas.microsoft.com/office/powerpoint/2010/main">
    <mc:Choice Requires="p14">
      <p:transition spd="slow">
        <p:push dir="u"/>
      </p:transition>
    </mc:Choice>
    <mc:Fallback xmlns="" xmlns:m="http://schemas.openxmlformats.org/officeDocument/2006/math" xmlns:a14="http://schemas.microsoft.com/office/drawing/2010/main">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Rounded Rectangle"/>
          <p:cNvSpPr/>
          <p:nvPr/>
        </p:nvSpPr>
        <p:spPr>
          <a:xfrm>
            <a:off x="537267" y="1626950"/>
            <a:ext cx="2153841" cy="4107102"/>
          </a:xfrm>
          <a:prstGeom prst="roundRect">
            <a:avLst>
              <a:gd name="adj" fmla="val 19699"/>
            </a:avLst>
          </a:prstGeom>
          <a:solidFill>
            <a:srgbClr val="D5D5D5">
              <a:alpha val="42939"/>
            </a:srgbClr>
          </a:solidFill>
          <a:ln w="3175">
            <a:miter lim="400000"/>
          </a:ln>
        </p:spPr>
        <p:txBody>
          <a:bodyPr lIns="19050" tIns="19050" rIns="19050" bIns="19050" anchor="ctr"/>
          <a:lstStyle/>
          <a:p>
            <a:pPr defTabSz="412735">
              <a:defRPr sz="2200">
                <a:solidFill>
                  <a:srgbClr val="FFFFFF"/>
                </a:solidFill>
                <a:latin typeface="Helvetica Neue Medium"/>
                <a:ea typeface="Helvetica Neue Medium"/>
                <a:cs typeface="Helvetica Neue Medium"/>
                <a:sym typeface="Helvetica Neue Medium"/>
              </a:defRPr>
            </a:pPr>
            <a:endParaRPr sz="1547"/>
          </a:p>
        </p:txBody>
      </p:sp>
      <p:sp>
        <p:nvSpPr>
          <p:cNvPr id="248" name="Line"/>
          <p:cNvSpPr/>
          <p:nvPr/>
        </p:nvSpPr>
        <p:spPr>
          <a:xfrm flipH="1" flipV="1">
            <a:off x="1614952" y="3203293"/>
            <a:ext cx="0" cy="358994"/>
          </a:xfrm>
          <a:prstGeom prst="line">
            <a:avLst/>
          </a:prstGeom>
          <a:ln w="25400">
            <a:solidFill>
              <a:srgbClr val="A6A6A6"/>
            </a:solidFill>
            <a:prstDash val="sysDot"/>
            <a:bevel/>
            <a:headEnd type="oval"/>
            <a:tailEnd type="oval"/>
          </a:ln>
        </p:spPr>
        <p:txBody>
          <a:bodyPr lIns="45719" tIns="45719" rIns="45719" bIns="45719"/>
          <a:lstStyle/>
          <a:p>
            <a:pPr defTabSz="321457">
              <a:defRPr sz="2200">
                <a:solidFill>
                  <a:srgbClr val="000000"/>
                </a:solidFill>
                <a:latin typeface="Helvetica"/>
                <a:ea typeface="Helvetica"/>
                <a:cs typeface="Helvetica"/>
                <a:sym typeface="Helvetica"/>
              </a:defRPr>
            </a:pPr>
            <a:endParaRPr sz="1547"/>
          </a:p>
        </p:txBody>
      </p:sp>
      <p:grpSp>
        <p:nvGrpSpPr>
          <p:cNvPr id="251" name="Group"/>
          <p:cNvGrpSpPr/>
          <p:nvPr/>
        </p:nvGrpSpPr>
        <p:grpSpPr>
          <a:xfrm>
            <a:off x="949775" y="3839969"/>
            <a:ext cx="1454311" cy="1497185"/>
            <a:chOff x="117745" y="172974"/>
            <a:chExt cx="2068353" cy="1366870"/>
          </a:xfrm>
        </p:grpSpPr>
        <p:sp>
          <p:nvSpPr>
            <p:cNvPr id="249" name="The updated document will be presented to EC-75 in June 2022 for endorsement."/>
            <p:cNvSpPr/>
            <p:nvPr/>
          </p:nvSpPr>
          <p:spPr>
            <a:xfrm>
              <a:off x="117745" y="386858"/>
              <a:ext cx="2068353" cy="1152986"/>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3175"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defTabSz="914400">
                <a:spcBef>
                  <a:spcPts val="200"/>
                </a:spcBef>
                <a:defRPr sz="1200">
                  <a:solidFill>
                    <a:srgbClr val="939393"/>
                  </a:solidFill>
                  <a:latin typeface="Roboto Condensed"/>
                  <a:ea typeface="Roboto Condensed"/>
                  <a:cs typeface="Roboto Condensed"/>
                  <a:sym typeface="Roboto Condensed"/>
                </a:defRPr>
              </a:lvl1pPr>
            </a:lstStyle>
            <a:p>
              <a:pPr marL="60273" indent="-60273">
                <a:buFont typeface="Arial" panose="020B0604020202020204" pitchFamily="34" charset="0"/>
                <a:buChar char="•"/>
                <a:defRPr>
                  <a:solidFill>
                    <a:srgbClr val="262626"/>
                  </a:solidFill>
                </a:defRPr>
              </a:pPr>
              <a:r>
                <a:rPr lang="en-US" sz="984" dirty="0">
                  <a:solidFill>
                    <a:schemeClr val="tx1"/>
                  </a:solidFill>
                </a:rPr>
                <a:t>The updated WMO-No. 1083 is presented to EC for approval.</a:t>
              </a:r>
            </a:p>
            <a:p>
              <a:pPr marL="60273" indent="-60273">
                <a:defRPr>
                  <a:solidFill>
                    <a:srgbClr val="262626"/>
                  </a:solidFill>
                </a:defRPr>
              </a:pPr>
              <a:endParaRPr lang="en-US" sz="984" dirty="0">
                <a:solidFill>
                  <a:schemeClr val="tx1"/>
                </a:solidFill>
              </a:endParaRPr>
            </a:p>
            <a:p>
              <a:pPr marL="60273" indent="-60273">
                <a:buFont typeface="Arial" panose="020B0604020202020204" pitchFamily="34" charset="0"/>
                <a:buChar char="•"/>
                <a:defRPr>
                  <a:solidFill>
                    <a:srgbClr val="262626"/>
                  </a:solidFill>
                </a:defRPr>
              </a:pPr>
              <a:r>
                <a:rPr lang="en-US" sz="984" dirty="0">
                  <a:solidFill>
                    <a:schemeClr val="tx1"/>
                  </a:solidFill>
                </a:rPr>
                <a:t>The WMO-No. 49 is presented to EC for recommendation to Congress.</a:t>
              </a:r>
            </a:p>
          </p:txBody>
        </p:sp>
        <p:sp>
          <p:nvSpPr>
            <p:cNvPr id="250" name="Presenting to EC-75"/>
            <p:cNvSpPr/>
            <p:nvPr/>
          </p:nvSpPr>
          <p:spPr>
            <a:xfrm>
              <a:off x="916097" y="172974"/>
              <a:ext cx="1270001" cy="1270001"/>
            </a:xfrm>
            <a:prstGeom prst="line">
              <a:avLst/>
            </a:prstGeom>
            <a:noFill/>
            <a:ln w="3175"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defTabSz="550200">
                <a:defRPr sz="1400" b="1">
                  <a:solidFill>
                    <a:srgbClr val="52C3CB"/>
                  </a:solidFill>
                  <a:latin typeface="Roboto Condensed"/>
                  <a:ea typeface="Roboto Condensed"/>
                  <a:cs typeface="Roboto Condensed"/>
                  <a:sym typeface="Roboto Condensed"/>
                </a:defRPr>
              </a:lvl1pPr>
            </a:lstStyle>
            <a:p>
              <a:pPr>
                <a:defRPr b="0"/>
              </a:pPr>
              <a:r>
                <a:rPr lang="en-US" sz="984" dirty="0"/>
                <a:t>        </a:t>
              </a:r>
              <a:r>
                <a:rPr sz="984" dirty="0"/>
                <a:t>Presenting t</a:t>
              </a:r>
              <a:r>
                <a:rPr lang="en-US" sz="984" dirty="0"/>
                <a:t>o EC-76</a:t>
              </a:r>
              <a:endParaRPr sz="984" dirty="0"/>
            </a:p>
          </p:txBody>
        </p:sp>
      </p:grpSp>
      <p:grpSp>
        <p:nvGrpSpPr>
          <p:cNvPr id="308" name="Group"/>
          <p:cNvGrpSpPr/>
          <p:nvPr/>
        </p:nvGrpSpPr>
        <p:grpSpPr>
          <a:xfrm>
            <a:off x="1188828" y="2230026"/>
            <a:ext cx="845901" cy="845900"/>
            <a:chOff x="0" y="0"/>
            <a:chExt cx="1203057" cy="1203057"/>
          </a:xfrm>
        </p:grpSpPr>
        <p:sp>
          <p:nvSpPr>
            <p:cNvPr id="293" name="Circle"/>
            <p:cNvSpPr/>
            <p:nvPr/>
          </p:nvSpPr>
          <p:spPr>
            <a:xfrm>
              <a:off x="0" y="0"/>
              <a:ext cx="1203058" cy="1203058"/>
            </a:xfrm>
            <a:prstGeom prst="ellipse">
              <a:avLst/>
            </a:prstGeom>
            <a:solidFill>
              <a:srgbClr val="52C3CB"/>
            </a:solidFill>
            <a:ln w="25400" cap="flat">
              <a:solidFill>
                <a:srgbClr val="FFFFFF"/>
              </a:solidFill>
              <a:prstDash val="solid"/>
              <a:round/>
            </a:ln>
            <a:effectLst/>
          </p:spPr>
          <p:txBody>
            <a:bodyPr wrap="square" lIns="45719" tIns="45719" rIns="45719" bIns="45719" numCol="1" anchor="ctr">
              <a:noAutofit/>
            </a:bodyPr>
            <a:lstStyle/>
            <a:p>
              <a:pPr defTabSz="642915">
                <a:defRPr sz="1800">
                  <a:solidFill>
                    <a:srgbClr val="FFFFFF"/>
                  </a:solidFill>
                  <a:latin typeface="Calibri"/>
                  <a:ea typeface="Calibri"/>
                  <a:cs typeface="Calibri"/>
                  <a:sym typeface="Calibri"/>
                </a:defRPr>
              </a:pPr>
              <a:endParaRPr sz="1266"/>
            </a:p>
          </p:txBody>
        </p:sp>
        <p:grpSp>
          <p:nvGrpSpPr>
            <p:cNvPr id="307" name="Group"/>
            <p:cNvGrpSpPr/>
            <p:nvPr/>
          </p:nvGrpSpPr>
          <p:grpSpPr>
            <a:xfrm>
              <a:off x="301311" y="319551"/>
              <a:ext cx="572236" cy="602128"/>
              <a:chOff x="0" y="0"/>
              <a:chExt cx="572235" cy="602126"/>
            </a:xfrm>
          </p:grpSpPr>
          <p:sp>
            <p:nvSpPr>
              <p:cNvPr id="294" name="Shape"/>
              <p:cNvSpPr/>
              <p:nvPr/>
            </p:nvSpPr>
            <p:spPr>
              <a:xfrm>
                <a:off x="0" y="311738"/>
                <a:ext cx="572236" cy="290389"/>
              </a:xfrm>
              <a:custGeom>
                <a:avLst/>
                <a:gdLst/>
                <a:ahLst/>
                <a:cxnLst>
                  <a:cxn ang="0">
                    <a:pos x="wd2" y="hd2"/>
                  </a:cxn>
                  <a:cxn ang="5400000">
                    <a:pos x="wd2" y="hd2"/>
                  </a:cxn>
                  <a:cxn ang="10800000">
                    <a:pos x="wd2" y="hd2"/>
                  </a:cxn>
                  <a:cxn ang="16200000">
                    <a:pos x="wd2" y="hd2"/>
                  </a:cxn>
                </a:cxnLst>
                <a:rect l="0" t="0" r="r" b="b"/>
                <a:pathLst>
                  <a:path w="21600" h="21600" extrusionOk="0">
                    <a:moveTo>
                      <a:pt x="4263" y="14400"/>
                    </a:moveTo>
                    <a:cubicBezTo>
                      <a:pt x="4263" y="14400"/>
                      <a:pt x="4263" y="14400"/>
                      <a:pt x="4263" y="14400"/>
                    </a:cubicBezTo>
                    <a:cubicBezTo>
                      <a:pt x="4547" y="13292"/>
                      <a:pt x="4832" y="12738"/>
                      <a:pt x="5400" y="11631"/>
                    </a:cubicBezTo>
                    <a:cubicBezTo>
                      <a:pt x="5968" y="14400"/>
                      <a:pt x="6537" y="16615"/>
                      <a:pt x="7674" y="18277"/>
                    </a:cubicBezTo>
                    <a:cubicBezTo>
                      <a:pt x="7674" y="18277"/>
                      <a:pt x="7674" y="18277"/>
                      <a:pt x="7674" y="18277"/>
                    </a:cubicBezTo>
                    <a:cubicBezTo>
                      <a:pt x="6253" y="17723"/>
                      <a:pt x="5400" y="16062"/>
                      <a:pt x="4263" y="14400"/>
                    </a:cubicBezTo>
                    <a:moveTo>
                      <a:pt x="14211" y="18277"/>
                    </a:moveTo>
                    <a:cubicBezTo>
                      <a:pt x="15063" y="16615"/>
                      <a:pt x="15916" y="14400"/>
                      <a:pt x="16200" y="11631"/>
                    </a:cubicBezTo>
                    <a:cubicBezTo>
                      <a:pt x="16768" y="12738"/>
                      <a:pt x="17337" y="13846"/>
                      <a:pt x="17337" y="14954"/>
                    </a:cubicBezTo>
                    <a:cubicBezTo>
                      <a:pt x="17337" y="14954"/>
                      <a:pt x="17337" y="14954"/>
                      <a:pt x="17337" y="14954"/>
                    </a:cubicBezTo>
                    <a:cubicBezTo>
                      <a:pt x="16484" y="16062"/>
                      <a:pt x="15347" y="17723"/>
                      <a:pt x="14211" y="18277"/>
                    </a:cubicBezTo>
                    <a:cubicBezTo>
                      <a:pt x="14211" y="18277"/>
                      <a:pt x="14211" y="18277"/>
                      <a:pt x="14211" y="18277"/>
                    </a:cubicBezTo>
                    <a:moveTo>
                      <a:pt x="6253" y="11077"/>
                    </a:moveTo>
                    <a:cubicBezTo>
                      <a:pt x="6253" y="11077"/>
                      <a:pt x="6253" y="11077"/>
                      <a:pt x="6253" y="11077"/>
                    </a:cubicBezTo>
                    <a:cubicBezTo>
                      <a:pt x="7389" y="9969"/>
                      <a:pt x="9095" y="9415"/>
                      <a:pt x="10232" y="9415"/>
                    </a:cubicBezTo>
                    <a:cubicBezTo>
                      <a:pt x="10232" y="18831"/>
                      <a:pt x="10232" y="18831"/>
                      <a:pt x="10232" y="18831"/>
                    </a:cubicBezTo>
                    <a:cubicBezTo>
                      <a:pt x="10232" y="18831"/>
                      <a:pt x="10232" y="18831"/>
                      <a:pt x="10232" y="18831"/>
                    </a:cubicBezTo>
                    <a:cubicBezTo>
                      <a:pt x="8242" y="18277"/>
                      <a:pt x="7105" y="14954"/>
                      <a:pt x="6253" y="11077"/>
                    </a:cubicBezTo>
                    <a:moveTo>
                      <a:pt x="11368" y="9415"/>
                    </a:moveTo>
                    <a:cubicBezTo>
                      <a:pt x="11368" y="9415"/>
                      <a:pt x="11368" y="9415"/>
                      <a:pt x="11368" y="9415"/>
                    </a:cubicBezTo>
                    <a:cubicBezTo>
                      <a:pt x="12505" y="9415"/>
                      <a:pt x="14211" y="9969"/>
                      <a:pt x="15347" y="11077"/>
                    </a:cubicBezTo>
                    <a:cubicBezTo>
                      <a:pt x="15347" y="11077"/>
                      <a:pt x="15347" y="11077"/>
                      <a:pt x="15347" y="11077"/>
                    </a:cubicBezTo>
                    <a:cubicBezTo>
                      <a:pt x="14495" y="14954"/>
                      <a:pt x="13358" y="18831"/>
                      <a:pt x="11368" y="19385"/>
                    </a:cubicBezTo>
                    <a:cubicBezTo>
                      <a:pt x="11368" y="9415"/>
                      <a:pt x="11368" y="9415"/>
                      <a:pt x="11368" y="9415"/>
                    </a:cubicBezTo>
                    <a:moveTo>
                      <a:pt x="1137" y="1662"/>
                    </a:moveTo>
                    <a:cubicBezTo>
                      <a:pt x="1137" y="1662"/>
                      <a:pt x="1137" y="1662"/>
                      <a:pt x="1137" y="1662"/>
                    </a:cubicBezTo>
                    <a:cubicBezTo>
                      <a:pt x="4547" y="1662"/>
                      <a:pt x="4547" y="1662"/>
                      <a:pt x="4547" y="1662"/>
                    </a:cubicBezTo>
                    <a:cubicBezTo>
                      <a:pt x="4547" y="4431"/>
                      <a:pt x="4832" y="7200"/>
                      <a:pt x="5116" y="9969"/>
                    </a:cubicBezTo>
                    <a:cubicBezTo>
                      <a:pt x="5116" y="9969"/>
                      <a:pt x="5116" y="9969"/>
                      <a:pt x="5116" y="9969"/>
                    </a:cubicBezTo>
                    <a:cubicBezTo>
                      <a:pt x="4547" y="10523"/>
                      <a:pt x="3979" y="11631"/>
                      <a:pt x="3695" y="13292"/>
                    </a:cubicBezTo>
                    <a:cubicBezTo>
                      <a:pt x="2274" y="9969"/>
                      <a:pt x="1137" y="6092"/>
                      <a:pt x="1137" y="1662"/>
                    </a:cubicBezTo>
                    <a:moveTo>
                      <a:pt x="5400" y="1662"/>
                    </a:moveTo>
                    <a:cubicBezTo>
                      <a:pt x="5400" y="1662"/>
                      <a:pt x="5400" y="1662"/>
                      <a:pt x="5400" y="1662"/>
                    </a:cubicBezTo>
                    <a:cubicBezTo>
                      <a:pt x="10232" y="1662"/>
                      <a:pt x="10232" y="1662"/>
                      <a:pt x="10232" y="1662"/>
                    </a:cubicBezTo>
                    <a:cubicBezTo>
                      <a:pt x="10232" y="7200"/>
                      <a:pt x="10232" y="7200"/>
                      <a:pt x="10232" y="7200"/>
                    </a:cubicBezTo>
                    <a:cubicBezTo>
                      <a:pt x="10232" y="7200"/>
                      <a:pt x="10232" y="7200"/>
                      <a:pt x="10232" y="7200"/>
                    </a:cubicBezTo>
                    <a:cubicBezTo>
                      <a:pt x="8811" y="7200"/>
                      <a:pt x="7389" y="7754"/>
                      <a:pt x="5968" y="8862"/>
                    </a:cubicBezTo>
                    <a:cubicBezTo>
                      <a:pt x="5684" y="6646"/>
                      <a:pt x="5400" y="3877"/>
                      <a:pt x="5400" y="1662"/>
                    </a:cubicBezTo>
                    <a:moveTo>
                      <a:pt x="11368" y="1662"/>
                    </a:moveTo>
                    <a:cubicBezTo>
                      <a:pt x="11368" y="1662"/>
                      <a:pt x="11368" y="1662"/>
                      <a:pt x="11368" y="1662"/>
                    </a:cubicBezTo>
                    <a:cubicBezTo>
                      <a:pt x="16200" y="1662"/>
                      <a:pt x="16200" y="1662"/>
                      <a:pt x="16200" y="1662"/>
                    </a:cubicBezTo>
                    <a:cubicBezTo>
                      <a:pt x="16200" y="1662"/>
                      <a:pt x="16200" y="1662"/>
                      <a:pt x="16200" y="1662"/>
                    </a:cubicBezTo>
                    <a:cubicBezTo>
                      <a:pt x="16200" y="3877"/>
                      <a:pt x="15916" y="6646"/>
                      <a:pt x="15632" y="8862"/>
                    </a:cubicBezTo>
                    <a:cubicBezTo>
                      <a:pt x="14495" y="7754"/>
                      <a:pt x="12789" y="7200"/>
                      <a:pt x="11368" y="7200"/>
                    </a:cubicBezTo>
                    <a:cubicBezTo>
                      <a:pt x="11368" y="1662"/>
                      <a:pt x="11368" y="1662"/>
                      <a:pt x="11368" y="1662"/>
                    </a:cubicBezTo>
                    <a:moveTo>
                      <a:pt x="16484" y="9969"/>
                    </a:moveTo>
                    <a:cubicBezTo>
                      <a:pt x="16484" y="9969"/>
                      <a:pt x="16484" y="9969"/>
                      <a:pt x="16484" y="9969"/>
                    </a:cubicBezTo>
                    <a:cubicBezTo>
                      <a:pt x="17053" y="7200"/>
                      <a:pt x="17053" y="3877"/>
                      <a:pt x="17053" y="1662"/>
                    </a:cubicBezTo>
                    <a:cubicBezTo>
                      <a:pt x="20747" y="1662"/>
                      <a:pt x="20747" y="1662"/>
                      <a:pt x="20747" y="1662"/>
                    </a:cubicBezTo>
                    <a:cubicBezTo>
                      <a:pt x="20747" y="1662"/>
                      <a:pt x="20747" y="1662"/>
                      <a:pt x="20747" y="1662"/>
                    </a:cubicBezTo>
                    <a:cubicBezTo>
                      <a:pt x="20463" y="6092"/>
                      <a:pt x="19611" y="9969"/>
                      <a:pt x="18189" y="13292"/>
                    </a:cubicBezTo>
                    <a:cubicBezTo>
                      <a:pt x="17905" y="11631"/>
                      <a:pt x="17337" y="10523"/>
                      <a:pt x="16484" y="9969"/>
                    </a:cubicBezTo>
                    <a:moveTo>
                      <a:pt x="21600" y="0"/>
                    </a:moveTo>
                    <a:cubicBezTo>
                      <a:pt x="0" y="0"/>
                      <a:pt x="0" y="0"/>
                      <a:pt x="0" y="0"/>
                    </a:cubicBezTo>
                    <a:cubicBezTo>
                      <a:pt x="0" y="554"/>
                      <a:pt x="0" y="554"/>
                      <a:pt x="0" y="554"/>
                    </a:cubicBezTo>
                    <a:cubicBezTo>
                      <a:pt x="0" y="554"/>
                      <a:pt x="0" y="554"/>
                      <a:pt x="0" y="554"/>
                    </a:cubicBezTo>
                    <a:cubicBezTo>
                      <a:pt x="284" y="12185"/>
                      <a:pt x="5116" y="21600"/>
                      <a:pt x="10800" y="21600"/>
                    </a:cubicBezTo>
                    <a:cubicBezTo>
                      <a:pt x="16768" y="21600"/>
                      <a:pt x="21600" y="12185"/>
                      <a:pt x="21600" y="554"/>
                    </a:cubicBezTo>
                    <a:cubicBezTo>
                      <a:pt x="21600" y="554"/>
                      <a:pt x="21600" y="554"/>
                      <a:pt x="21600" y="554"/>
                    </a:cubicBezTo>
                    <a:cubicBezTo>
                      <a:pt x="21600" y="554"/>
                      <a:pt x="21600" y="554"/>
                      <a:pt x="21600" y="554"/>
                    </a:cubicBezTo>
                    <a:cubicBezTo>
                      <a:pt x="21600" y="554"/>
                      <a:pt x="21600" y="554"/>
                      <a:pt x="21600" y="554"/>
                    </a:cubicBezTo>
                    <a:cubicBezTo>
                      <a:pt x="21600" y="0"/>
                      <a:pt x="21600" y="0"/>
                      <a:pt x="21600" y="0"/>
                    </a:cubicBezTo>
                    <a:cubicBezTo>
                      <a:pt x="21600" y="0"/>
                      <a:pt x="21600" y="0"/>
                      <a:pt x="21600" y="0"/>
                    </a:cubicBezTo>
                    <a:cubicBezTo>
                      <a:pt x="21600" y="0"/>
                      <a:pt x="21600" y="0"/>
                      <a:pt x="21600" y="0"/>
                    </a:cubicBezTo>
                  </a:path>
                </a:pathLst>
              </a:custGeom>
              <a:solidFill>
                <a:srgbClr val="FFFFFF"/>
              </a:solidFill>
              <a:ln w="3175" cap="flat">
                <a:noFill/>
                <a:miter lim="400000"/>
              </a:ln>
              <a:effectLst/>
            </p:spPr>
            <p:txBody>
              <a:bodyPr wrap="square" lIns="45719" tIns="45719" rIns="45719" bIns="45719" numCol="1" anchor="t">
                <a:noAutofit/>
              </a:bodyPr>
              <a:lstStyle/>
              <a:p>
                <a:pPr defTabSz="642915">
                  <a:defRPr sz="3400">
                    <a:solidFill>
                      <a:srgbClr val="262626"/>
                    </a:solidFill>
                    <a:latin typeface="Roboto Condensed"/>
                    <a:ea typeface="Roboto Condensed"/>
                    <a:cs typeface="Roboto Condensed"/>
                    <a:sym typeface="Roboto Condensed"/>
                  </a:defRPr>
                </a:pPr>
                <a:endParaRPr sz="2391"/>
              </a:p>
            </p:txBody>
          </p:sp>
          <p:sp>
            <p:nvSpPr>
              <p:cNvPr id="295" name="Shape"/>
              <p:cNvSpPr/>
              <p:nvPr/>
            </p:nvSpPr>
            <p:spPr>
              <a:xfrm>
                <a:off x="234874" y="0"/>
                <a:ext cx="106762" cy="12811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629" y="0"/>
                      <a:pt x="0" y="5082"/>
                      <a:pt x="0" y="10165"/>
                    </a:cubicBezTo>
                    <a:cubicBezTo>
                      <a:pt x="0" y="10165"/>
                      <a:pt x="0" y="10165"/>
                      <a:pt x="0" y="10165"/>
                    </a:cubicBezTo>
                    <a:cubicBezTo>
                      <a:pt x="0" y="16518"/>
                      <a:pt x="4629" y="21600"/>
                      <a:pt x="10800" y="21600"/>
                    </a:cubicBezTo>
                    <a:cubicBezTo>
                      <a:pt x="16971" y="21600"/>
                      <a:pt x="21600" y="16518"/>
                      <a:pt x="21600" y="10165"/>
                    </a:cubicBezTo>
                    <a:cubicBezTo>
                      <a:pt x="21600" y="10165"/>
                      <a:pt x="21600" y="10165"/>
                      <a:pt x="21600" y="10165"/>
                    </a:cubicBezTo>
                    <a:cubicBezTo>
                      <a:pt x="21600" y="5082"/>
                      <a:pt x="16971" y="0"/>
                      <a:pt x="10800" y="0"/>
                    </a:cubicBezTo>
                  </a:path>
                </a:pathLst>
              </a:custGeom>
              <a:solidFill>
                <a:srgbClr val="FFFFFF"/>
              </a:solidFill>
              <a:ln w="3175" cap="flat">
                <a:noFill/>
                <a:miter lim="400000"/>
              </a:ln>
              <a:effectLst/>
            </p:spPr>
            <p:txBody>
              <a:bodyPr wrap="square" lIns="45719" tIns="45719" rIns="45719" bIns="45719" numCol="1" anchor="t">
                <a:noAutofit/>
              </a:bodyPr>
              <a:lstStyle/>
              <a:p>
                <a:pPr defTabSz="642915">
                  <a:defRPr sz="3400">
                    <a:solidFill>
                      <a:srgbClr val="262626"/>
                    </a:solidFill>
                    <a:latin typeface="Roboto Condensed"/>
                    <a:ea typeface="Roboto Condensed"/>
                    <a:cs typeface="Roboto Condensed"/>
                    <a:sym typeface="Roboto Condensed"/>
                  </a:defRPr>
                </a:pPr>
                <a:endParaRPr sz="2391"/>
              </a:p>
            </p:txBody>
          </p:sp>
          <p:sp>
            <p:nvSpPr>
              <p:cNvPr id="296" name="Shape"/>
              <p:cNvSpPr/>
              <p:nvPr/>
            </p:nvSpPr>
            <p:spPr>
              <a:xfrm>
                <a:off x="183629" y="136653"/>
                <a:ext cx="209252" cy="149467"/>
              </a:xfrm>
              <a:custGeom>
                <a:avLst/>
                <a:gdLst/>
                <a:ahLst/>
                <a:cxnLst>
                  <a:cxn ang="0">
                    <a:pos x="wd2" y="hd2"/>
                  </a:cxn>
                  <a:cxn ang="5400000">
                    <a:pos x="wd2" y="hd2"/>
                  </a:cxn>
                  <a:cxn ang="10800000">
                    <a:pos x="wd2" y="hd2"/>
                  </a:cxn>
                  <a:cxn ang="16200000">
                    <a:pos x="wd2" y="hd2"/>
                  </a:cxn>
                </a:cxnLst>
                <a:rect l="0" t="0" r="r" b="b"/>
                <a:pathLst>
                  <a:path w="21600" h="21600" extrusionOk="0">
                    <a:moveTo>
                      <a:pt x="17743" y="0"/>
                    </a:moveTo>
                    <a:cubicBezTo>
                      <a:pt x="14657" y="0"/>
                      <a:pt x="14657" y="0"/>
                      <a:pt x="14657" y="0"/>
                    </a:cubicBezTo>
                    <a:cubicBezTo>
                      <a:pt x="12343" y="16200"/>
                      <a:pt x="12343" y="16200"/>
                      <a:pt x="12343" y="16200"/>
                    </a:cubicBezTo>
                    <a:cubicBezTo>
                      <a:pt x="10800" y="3240"/>
                      <a:pt x="10800" y="3240"/>
                      <a:pt x="10800" y="3240"/>
                    </a:cubicBezTo>
                    <a:cubicBezTo>
                      <a:pt x="9257" y="16200"/>
                      <a:pt x="9257" y="16200"/>
                      <a:pt x="9257" y="16200"/>
                    </a:cubicBezTo>
                    <a:cubicBezTo>
                      <a:pt x="6171" y="0"/>
                      <a:pt x="6171" y="0"/>
                      <a:pt x="6171" y="0"/>
                    </a:cubicBezTo>
                    <a:cubicBezTo>
                      <a:pt x="3857" y="0"/>
                      <a:pt x="3857" y="0"/>
                      <a:pt x="3857" y="0"/>
                    </a:cubicBezTo>
                    <a:cubicBezTo>
                      <a:pt x="1543" y="0"/>
                      <a:pt x="0" y="3240"/>
                      <a:pt x="0" y="7560"/>
                    </a:cubicBezTo>
                    <a:cubicBezTo>
                      <a:pt x="0" y="21600"/>
                      <a:pt x="0" y="21600"/>
                      <a:pt x="0" y="21600"/>
                    </a:cubicBezTo>
                    <a:cubicBezTo>
                      <a:pt x="21600" y="21600"/>
                      <a:pt x="21600" y="21600"/>
                      <a:pt x="21600" y="21600"/>
                    </a:cubicBezTo>
                    <a:cubicBezTo>
                      <a:pt x="21600" y="7560"/>
                      <a:pt x="21600" y="7560"/>
                      <a:pt x="21600" y="7560"/>
                    </a:cubicBezTo>
                    <a:cubicBezTo>
                      <a:pt x="21600" y="3240"/>
                      <a:pt x="20057" y="0"/>
                      <a:pt x="17743" y="0"/>
                    </a:cubicBezTo>
                  </a:path>
                </a:pathLst>
              </a:custGeom>
              <a:solidFill>
                <a:srgbClr val="FFFFFF"/>
              </a:solidFill>
              <a:ln w="3175" cap="flat">
                <a:noFill/>
                <a:miter lim="400000"/>
              </a:ln>
              <a:effectLst/>
            </p:spPr>
            <p:txBody>
              <a:bodyPr wrap="square" lIns="45719" tIns="45719" rIns="45719" bIns="45719" numCol="1" anchor="t">
                <a:noAutofit/>
              </a:bodyPr>
              <a:lstStyle/>
              <a:p>
                <a:pPr defTabSz="642915">
                  <a:defRPr sz="3400">
                    <a:solidFill>
                      <a:srgbClr val="262626"/>
                    </a:solidFill>
                    <a:latin typeface="Roboto Condensed"/>
                    <a:ea typeface="Roboto Condensed"/>
                    <a:cs typeface="Roboto Condensed"/>
                    <a:sym typeface="Roboto Condensed"/>
                  </a:defRPr>
                </a:pPr>
                <a:endParaRPr sz="2391"/>
              </a:p>
            </p:txBody>
          </p:sp>
          <p:sp>
            <p:nvSpPr>
              <p:cNvPr id="297" name="Shape"/>
              <p:cNvSpPr/>
              <p:nvPr/>
            </p:nvSpPr>
            <p:spPr>
              <a:xfrm>
                <a:off x="273306" y="136653"/>
                <a:ext cx="29895" cy="21354"/>
              </a:xfrm>
              <a:custGeom>
                <a:avLst/>
                <a:gdLst/>
                <a:ahLst/>
                <a:cxnLst>
                  <a:cxn ang="0">
                    <a:pos x="wd2" y="hd2"/>
                  </a:cxn>
                  <a:cxn ang="5400000">
                    <a:pos x="wd2" y="hd2"/>
                  </a:cxn>
                  <a:cxn ang="10800000">
                    <a:pos x="wd2" y="hd2"/>
                  </a:cxn>
                  <a:cxn ang="16200000">
                    <a:pos x="wd2" y="hd2"/>
                  </a:cxn>
                </a:cxnLst>
                <a:rect l="0" t="0" r="r" b="b"/>
                <a:pathLst>
                  <a:path w="21600" h="21600" extrusionOk="0">
                    <a:moveTo>
                      <a:pt x="15429" y="0"/>
                    </a:moveTo>
                    <a:lnTo>
                      <a:pt x="6171" y="0"/>
                    </a:lnTo>
                    <a:lnTo>
                      <a:pt x="0" y="8640"/>
                    </a:lnTo>
                    <a:lnTo>
                      <a:pt x="9257" y="21600"/>
                    </a:lnTo>
                    <a:lnTo>
                      <a:pt x="21600" y="8640"/>
                    </a:lnTo>
                    <a:lnTo>
                      <a:pt x="15429" y="0"/>
                    </a:lnTo>
                    <a:close/>
                  </a:path>
                </a:pathLst>
              </a:custGeom>
              <a:solidFill>
                <a:srgbClr val="FFFFFF"/>
              </a:solidFill>
              <a:ln w="3175" cap="flat">
                <a:noFill/>
                <a:miter lim="400000"/>
              </a:ln>
              <a:effectLst/>
            </p:spPr>
            <p:txBody>
              <a:bodyPr wrap="square" lIns="45719" tIns="45719" rIns="45719" bIns="45719" numCol="1" anchor="t">
                <a:noAutofit/>
              </a:bodyPr>
              <a:lstStyle/>
              <a:p>
                <a:pPr defTabSz="642915">
                  <a:defRPr sz="3400">
                    <a:solidFill>
                      <a:srgbClr val="262626"/>
                    </a:solidFill>
                    <a:latin typeface="Roboto Condensed"/>
                    <a:ea typeface="Roboto Condensed"/>
                    <a:cs typeface="Roboto Condensed"/>
                    <a:sym typeface="Roboto Condensed"/>
                  </a:defRPr>
                </a:pPr>
                <a:endParaRPr sz="2391"/>
              </a:p>
            </p:txBody>
          </p:sp>
          <p:sp>
            <p:nvSpPr>
              <p:cNvPr id="298" name="Shape"/>
              <p:cNvSpPr/>
              <p:nvPr/>
            </p:nvSpPr>
            <p:spPr>
              <a:xfrm>
                <a:off x="273306" y="136653"/>
                <a:ext cx="29895" cy="21354"/>
              </a:xfrm>
              <a:custGeom>
                <a:avLst/>
                <a:gdLst/>
                <a:ahLst/>
                <a:cxnLst>
                  <a:cxn ang="0">
                    <a:pos x="wd2" y="hd2"/>
                  </a:cxn>
                  <a:cxn ang="5400000">
                    <a:pos x="wd2" y="hd2"/>
                  </a:cxn>
                  <a:cxn ang="10800000">
                    <a:pos x="wd2" y="hd2"/>
                  </a:cxn>
                  <a:cxn ang="16200000">
                    <a:pos x="wd2" y="hd2"/>
                  </a:cxn>
                </a:cxnLst>
                <a:rect l="0" t="0" r="r" b="b"/>
                <a:pathLst>
                  <a:path w="21600" h="21600" extrusionOk="0">
                    <a:moveTo>
                      <a:pt x="15429" y="0"/>
                    </a:moveTo>
                    <a:lnTo>
                      <a:pt x="6171" y="0"/>
                    </a:lnTo>
                    <a:lnTo>
                      <a:pt x="0" y="8640"/>
                    </a:lnTo>
                    <a:lnTo>
                      <a:pt x="9257" y="21600"/>
                    </a:lnTo>
                    <a:lnTo>
                      <a:pt x="21600" y="8640"/>
                    </a:lnTo>
                    <a:lnTo>
                      <a:pt x="15429" y="0"/>
                    </a:lnTo>
                  </a:path>
                </a:pathLst>
              </a:custGeom>
              <a:solidFill>
                <a:srgbClr val="FFFFFF"/>
              </a:solidFill>
              <a:ln w="3175" cap="flat">
                <a:noFill/>
                <a:miter lim="400000"/>
              </a:ln>
              <a:effectLst/>
            </p:spPr>
            <p:txBody>
              <a:bodyPr wrap="square" lIns="45719" tIns="45719" rIns="45719" bIns="45719" numCol="1" anchor="t">
                <a:noAutofit/>
              </a:bodyPr>
              <a:lstStyle/>
              <a:p>
                <a:pPr defTabSz="642915">
                  <a:defRPr sz="3400">
                    <a:solidFill>
                      <a:srgbClr val="262626"/>
                    </a:solidFill>
                    <a:latin typeface="Roboto Condensed"/>
                    <a:ea typeface="Roboto Condensed"/>
                    <a:cs typeface="Roboto Condensed"/>
                    <a:sym typeface="Roboto Condensed"/>
                  </a:defRPr>
                </a:pPr>
                <a:endParaRPr sz="2391"/>
              </a:p>
            </p:txBody>
          </p:sp>
          <p:sp>
            <p:nvSpPr>
              <p:cNvPr id="299" name="Shape"/>
              <p:cNvSpPr/>
              <p:nvPr/>
            </p:nvSpPr>
            <p:spPr>
              <a:xfrm>
                <a:off x="409959" y="21350"/>
                <a:ext cx="98222" cy="123845"/>
              </a:xfrm>
              <a:custGeom>
                <a:avLst/>
                <a:gdLst/>
                <a:ahLst/>
                <a:cxnLst>
                  <a:cxn ang="0">
                    <a:pos x="wd2" y="hd2"/>
                  </a:cxn>
                  <a:cxn ang="5400000">
                    <a:pos x="wd2" y="hd2"/>
                  </a:cxn>
                  <a:cxn ang="10800000">
                    <a:pos x="wd2" y="hd2"/>
                  </a:cxn>
                  <a:cxn ang="16200000">
                    <a:pos x="wd2" y="hd2"/>
                  </a:cxn>
                </a:cxnLst>
                <a:rect l="0" t="0" r="r" b="b"/>
                <a:pathLst>
                  <a:path w="21600" h="21600" extrusionOk="0">
                    <a:moveTo>
                      <a:pt x="9969" y="0"/>
                    </a:moveTo>
                    <a:cubicBezTo>
                      <a:pt x="4985" y="0"/>
                      <a:pt x="0" y="5400"/>
                      <a:pt x="0" y="10800"/>
                    </a:cubicBezTo>
                    <a:cubicBezTo>
                      <a:pt x="0" y="10800"/>
                      <a:pt x="0" y="10800"/>
                      <a:pt x="0" y="10800"/>
                    </a:cubicBezTo>
                    <a:cubicBezTo>
                      <a:pt x="0" y="16200"/>
                      <a:pt x="4985" y="21600"/>
                      <a:pt x="9969" y="21600"/>
                    </a:cubicBezTo>
                    <a:cubicBezTo>
                      <a:pt x="16615" y="21600"/>
                      <a:pt x="21600" y="16200"/>
                      <a:pt x="21600" y="10800"/>
                    </a:cubicBezTo>
                    <a:cubicBezTo>
                      <a:pt x="21600" y="10800"/>
                      <a:pt x="21600" y="10800"/>
                      <a:pt x="21600" y="10800"/>
                    </a:cubicBezTo>
                    <a:cubicBezTo>
                      <a:pt x="21600" y="5400"/>
                      <a:pt x="16615" y="0"/>
                      <a:pt x="9969" y="0"/>
                    </a:cubicBezTo>
                  </a:path>
                </a:pathLst>
              </a:custGeom>
              <a:solidFill>
                <a:srgbClr val="FFFFFF"/>
              </a:solidFill>
              <a:ln w="3175" cap="flat">
                <a:noFill/>
                <a:miter lim="400000"/>
              </a:ln>
              <a:effectLst/>
            </p:spPr>
            <p:txBody>
              <a:bodyPr wrap="square" lIns="45719" tIns="45719" rIns="45719" bIns="45719" numCol="1" anchor="t">
                <a:noAutofit/>
              </a:bodyPr>
              <a:lstStyle/>
              <a:p>
                <a:pPr defTabSz="642915">
                  <a:defRPr sz="3400">
                    <a:solidFill>
                      <a:srgbClr val="262626"/>
                    </a:solidFill>
                    <a:latin typeface="Roboto Condensed"/>
                    <a:ea typeface="Roboto Condensed"/>
                    <a:cs typeface="Roboto Condensed"/>
                    <a:sym typeface="Roboto Condensed"/>
                  </a:defRPr>
                </a:pPr>
                <a:endParaRPr sz="2391"/>
              </a:p>
            </p:txBody>
          </p:sp>
          <p:sp>
            <p:nvSpPr>
              <p:cNvPr id="300" name="Shape"/>
              <p:cNvSpPr/>
              <p:nvPr/>
            </p:nvSpPr>
            <p:spPr>
              <a:xfrm>
                <a:off x="448394" y="149463"/>
                <a:ext cx="21355" cy="17082"/>
              </a:xfrm>
              <a:custGeom>
                <a:avLst/>
                <a:gdLst/>
                <a:ahLst/>
                <a:cxnLst>
                  <a:cxn ang="0">
                    <a:pos x="wd2" y="hd2"/>
                  </a:cxn>
                  <a:cxn ang="5400000">
                    <a:pos x="wd2" y="hd2"/>
                  </a:cxn>
                  <a:cxn ang="10800000">
                    <a:pos x="wd2" y="hd2"/>
                  </a:cxn>
                  <a:cxn ang="16200000">
                    <a:pos x="wd2" y="hd2"/>
                  </a:cxn>
                </a:cxnLst>
                <a:rect l="0" t="0" r="r" b="b"/>
                <a:pathLst>
                  <a:path w="21600" h="21600" extrusionOk="0">
                    <a:moveTo>
                      <a:pt x="12960" y="0"/>
                    </a:moveTo>
                    <a:lnTo>
                      <a:pt x="0" y="0"/>
                    </a:lnTo>
                    <a:lnTo>
                      <a:pt x="4320" y="21600"/>
                    </a:lnTo>
                    <a:lnTo>
                      <a:pt x="21600" y="0"/>
                    </a:lnTo>
                    <a:lnTo>
                      <a:pt x="12960" y="0"/>
                    </a:lnTo>
                    <a:close/>
                  </a:path>
                </a:pathLst>
              </a:custGeom>
              <a:solidFill>
                <a:srgbClr val="FFFFFF"/>
              </a:solidFill>
              <a:ln w="3175" cap="flat">
                <a:noFill/>
                <a:miter lim="400000"/>
              </a:ln>
              <a:effectLst/>
            </p:spPr>
            <p:txBody>
              <a:bodyPr wrap="square" lIns="45719" tIns="45719" rIns="45719" bIns="45719" numCol="1" anchor="t">
                <a:noAutofit/>
              </a:bodyPr>
              <a:lstStyle/>
              <a:p>
                <a:pPr defTabSz="642915">
                  <a:defRPr sz="3400">
                    <a:solidFill>
                      <a:srgbClr val="262626"/>
                    </a:solidFill>
                    <a:latin typeface="Roboto Condensed"/>
                    <a:ea typeface="Roboto Condensed"/>
                    <a:cs typeface="Roboto Condensed"/>
                    <a:sym typeface="Roboto Condensed"/>
                  </a:defRPr>
                </a:pPr>
                <a:endParaRPr sz="2391"/>
              </a:p>
            </p:txBody>
          </p:sp>
          <p:sp>
            <p:nvSpPr>
              <p:cNvPr id="301" name="Shape"/>
              <p:cNvSpPr/>
              <p:nvPr/>
            </p:nvSpPr>
            <p:spPr>
              <a:xfrm>
                <a:off x="448394" y="149463"/>
                <a:ext cx="21355" cy="17082"/>
              </a:xfrm>
              <a:custGeom>
                <a:avLst/>
                <a:gdLst/>
                <a:ahLst/>
                <a:cxnLst>
                  <a:cxn ang="0">
                    <a:pos x="wd2" y="hd2"/>
                  </a:cxn>
                  <a:cxn ang="5400000">
                    <a:pos x="wd2" y="hd2"/>
                  </a:cxn>
                  <a:cxn ang="10800000">
                    <a:pos x="wd2" y="hd2"/>
                  </a:cxn>
                  <a:cxn ang="16200000">
                    <a:pos x="wd2" y="hd2"/>
                  </a:cxn>
                </a:cxnLst>
                <a:rect l="0" t="0" r="r" b="b"/>
                <a:pathLst>
                  <a:path w="21600" h="21600" extrusionOk="0">
                    <a:moveTo>
                      <a:pt x="12960" y="0"/>
                    </a:moveTo>
                    <a:lnTo>
                      <a:pt x="0" y="0"/>
                    </a:lnTo>
                    <a:lnTo>
                      <a:pt x="4320" y="21600"/>
                    </a:lnTo>
                    <a:lnTo>
                      <a:pt x="21600" y="0"/>
                    </a:lnTo>
                    <a:lnTo>
                      <a:pt x="12960" y="0"/>
                    </a:lnTo>
                  </a:path>
                </a:pathLst>
              </a:custGeom>
              <a:solidFill>
                <a:srgbClr val="FFFFFF"/>
              </a:solidFill>
              <a:ln w="3175" cap="flat">
                <a:noFill/>
                <a:miter lim="400000"/>
              </a:ln>
              <a:effectLst/>
            </p:spPr>
            <p:txBody>
              <a:bodyPr wrap="square" lIns="45719" tIns="45719" rIns="45719" bIns="45719" numCol="1" anchor="t">
                <a:noAutofit/>
              </a:bodyPr>
              <a:lstStyle/>
              <a:p>
                <a:pPr defTabSz="642915">
                  <a:defRPr sz="3400">
                    <a:solidFill>
                      <a:srgbClr val="262626"/>
                    </a:solidFill>
                    <a:latin typeface="Roboto Condensed"/>
                    <a:ea typeface="Roboto Condensed"/>
                    <a:cs typeface="Roboto Condensed"/>
                    <a:sym typeface="Roboto Condensed"/>
                  </a:defRPr>
                </a:pPr>
                <a:endParaRPr sz="2391"/>
              </a:p>
            </p:txBody>
          </p:sp>
          <p:sp>
            <p:nvSpPr>
              <p:cNvPr id="302" name="Shape"/>
              <p:cNvSpPr/>
              <p:nvPr/>
            </p:nvSpPr>
            <p:spPr>
              <a:xfrm>
                <a:off x="392878" y="149463"/>
                <a:ext cx="158007" cy="136654"/>
              </a:xfrm>
              <a:custGeom>
                <a:avLst/>
                <a:gdLst/>
                <a:ahLst/>
                <a:cxnLst>
                  <a:cxn ang="0">
                    <a:pos x="wd2" y="hd2"/>
                  </a:cxn>
                  <a:cxn ang="5400000">
                    <a:pos x="wd2" y="hd2"/>
                  </a:cxn>
                  <a:cxn ang="10800000">
                    <a:pos x="wd2" y="hd2"/>
                  </a:cxn>
                  <a:cxn ang="16200000">
                    <a:pos x="wd2" y="hd2"/>
                  </a:cxn>
                </a:cxnLst>
                <a:rect l="0" t="0" r="r" b="b"/>
                <a:pathLst>
                  <a:path w="21600" h="21600" extrusionOk="0">
                    <a:moveTo>
                      <a:pt x="17486" y="0"/>
                    </a:moveTo>
                    <a:cubicBezTo>
                      <a:pt x="13371" y="0"/>
                      <a:pt x="13371" y="0"/>
                      <a:pt x="13371" y="0"/>
                    </a:cubicBezTo>
                    <a:cubicBezTo>
                      <a:pt x="10286" y="16800"/>
                      <a:pt x="10286" y="16800"/>
                      <a:pt x="10286" y="16800"/>
                    </a:cubicBezTo>
                    <a:cubicBezTo>
                      <a:pt x="8229" y="2400"/>
                      <a:pt x="8229" y="2400"/>
                      <a:pt x="8229" y="2400"/>
                    </a:cubicBezTo>
                    <a:cubicBezTo>
                      <a:pt x="6171" y="16800"/>
                      <a:pt x="6171" y="16800"/>
                      <a:pt x="6171" y="16800"/>
                    </a:cubicBezTo>
                    <a:cubicBezTo>
                      <a:pt x="3086" y="0"/>
                      <a:pt x="3086" y="0"/>
                      <a:pt x="3086" y="0"/>
                    </a:cubicBezTo>
                    <a:cubicBezTo>
                      <a:pt x="0" y="0"/>
                      <a:pt x="0" y="0"/>
                      <a:pt x="0" y="0"/>
                    </a:cubicBezTo>
                    <a:cubicBezTo>
                      <a:pt x="0" y="0"/>
                      <a:pt x="0" y="0"/>
                      <a:pt x="0" y="0"/>
                    </a:cubicBezTo>
                    <a:cubicBezTo>
                      <a:pt x="1029" y="1200"/>
                      <a:pt x="1029" y="3600"/>
                      <a:pt x="1029" y="6000"/>
                    </a:cubicBezTo>
                    <a:cubicBezTo>
                      <a:pt x="1029" y="21600"/>
                      <a:pt x="1029" y="21600"/>
                      <a:pt x="1029" y="21600"/>
                    </a:cubicBezTo>
                    <a:cubicBezTo>
                      <a:pt x="21600" y="21600"/>
                      <a:pt x="21600" y="21600"/>
                      <a:pt x="21600" y="21600"/>
                    </a:cubicBezTo>
                    <a:cubicBezTo>
                      <a:pt x="21600" y="7200"/>
                      <a:pt x="21600" y="7200"/>
                      <a:pt x="21600" y="7200"/>
                    </a:cubicBezTo>
                    <a:cubicBezTo>
                      <a:pt x="21600" y="2400"/>
                      <a:pt x="19543" y="0"/>
                      <a:pt x="17486" y="0"/>
                    </a:cubicBezTo>
                  </a:path>
                </a:pathLst>
              </a:custGeom>
              <a:solidFill>
                <a:srgbClr val="FFFFFF"/>
              </a:solidFill>
              <a:ln w="3175" cap="flat">
                <a:noFill/>
                <a:miter lim="400000"/>
              </a:ln>
              <a:effectLst/>
            </p:spPr>
            <p:txBody>
              <a:bodyPr wrap="square" lIns="45719" tIns="45719" rIns="45719" bIns="45719" numCol="1" anchor="t">
                <a:noAutofit/>
              </a:bodyPr>
              <a:lstStyle/>
              <a:p>
                <a:pPr defTabSz="642915">
                  <a:defRPr sz="3400">
                    <a:solidFill>
                      <a:srgbClr val="262626"/>
                    </a:solidFill>
                    <a:latin typeface="Roboto Condensed"/>
                    <a:ea typeface="Roboto Condensed"/>
                    <a:cs typeface="Roboto Condensed"/>
                    <a:sym typeface="Roboto Condensed"/>
                  </a:defRPr>
                </a:pPr>
                <a:endParaRPr sz="2391"/>
              </a:p>
            </p:txBody>
          </p:sp>
          <p:sp>
            <p:nvSpPr>
              <p:cNvPr id="303" name="Shape"/>
              <p:cNvSpPr/>
              <p:nvPr/>
            </p:nvSpPr>
            <p:spPr>
              <a:xfrm>
                <a:off x="68326" y="21350"/>
                <a:ext cx="98222" cy="123845"/>
              </a:xfrm>
              <a:custGeom>
                <a:avLst/>
                <a:gdLst/>
                <a:ahLst/>
                <a:cxnLst>
                  <a:cxn ang="0">
                    <a:pos x="wd2" y="hd2"/>
                  </a:cxn>
                  <a:cxn ang="5400000">
                    <a:pos x="wd2" y="hd2"/>
                  </a:cxn>
                  <a:cxn ang="10800000">
                    <a:pos x="wd2" y="hd2"/>
                  </a:cxn>
                  <a:cxn ang="16200000">
                    <a:pos x="wd2" y="hd2"/>
                  </a:cxn>
                </a:cxnLst>
                <a:rect l="0" t="0" r="r" b="b"/>
                <a:pathLst>
                  <a:path w="21600" h="21600" extrusionOk="0">
                    <a:moveTo>
                      <a:pt x="9969" y="0"/>
                    </a:moveTo>
                    <a:cubicBezTo>
                      <a:pt x="4985" y="0"/>
                      <a:pt x="0" y="5400"/>
                      <a:pt x="0" y="10800"/>
                    </a:cubicBezTo>
                    <a:cubicBezTo>
                      <a:pt x="0" y="10800"/>
                      <a:pt x="0" y="10800"/>
                      <a:pt x="0" y="10800"/>
                    </a:cubicBezTo>
                    <a:cubicBezTo>
                      <a:pt x="0" y="16200"/>
                      <a:pt x="4985" y="21600"/>
                      <a:pt x="9969" y="21600"/>
                    </a:cubicBezTo>
                    <a:cubicBezTo>
                      <a:pt x="16615" y="21600"/>
                      <a:pt x="21600" y="16200"/>
                      <a:pt x="21600" y="10800"/>
                    </a:cubicBezTo>
                    <a:cubicBezTo>
                      <a:pt x="21600" y="10800"/>
                      <a:pt x="21600" y="10800"/>
                      <a:pt x="21600" y="10800"/>
                    </a:cubicBezTo>
                    <a:cubicBezTo>
                      <a:pt x="21600" y="5400"/>
                      <a:pt x="16615" y="0"/>
                      <a:pt x="9969" y="0"/>
                    </a:cubicBezTo>
                  </a:path>
                </a:pathLst>
              </a:custGeom>
              <a:solidFill>
                <a:srgbClr val="FFFFFF"/>
              </a:solidFill>
              <a:ln w="3175" cap="flat">
                <a:noFill/>
                <a:miter lim="400000"/>
              </a:ln>
              <a:effectLst/>
            </p:spPr>
            <p:txBody>
              <a:bodyPr wrap="square" lIns="45719" tIns="45719" rIns="45719" bIns="45719" numCol="1" anchor="t">
                <a:noAutofit/>
              </a:bodyPr>
              <a:lstStyle/>
              <a:p>
                <a:pPr defTabSz="642915">
                  <a:defRPr sz="3400">
                    <a:solidFill>
                      <a:srgbClr val="262626"/>
                    </a:solidFill>
                    <a:latin typeface="Roboto Condensed"/>
                    <a:ea typeface="Roboto Condensed"/>
                    <a:cs typeface="Roboto Condensed"/>
                    <a:sym typeface="Roboto Condensed"/>
                  </a:defRPr>
                </a:pPr>
                <a:endParaRPr sz="2391"/>
              </a:p>
            </p:txBody>
          </p:sp>
          <p:sp>
            <p:nvSpPr>
              <p:cNvPr id="304" name="Shape"/>
              <p:cNvSpPr/>
              <p:nvPr/>
            </p:nvSpPr>
            <p:spPr>
              <a:xfrm>
                <a:off x="98220" y="149463"/>
                <a:ext cx="29896" cy="17082"/>
              </a:xfrm>
              <a:custGeom>
                <a:avLst/>
                <a:gdLst/>
                <a:ahLst/>
                <a:cxnLst>
                  <a:cxn ang="0">
                    <a:pos x="wd2" y="hd2"/>
                  </a:cxn>
                  <a:cxn ang="5400000">
                    <a:pos x="wd2" y="hd2"/>
                  </a:cxn>
                  <a:cxn ang="10800000">
                    <a:pos x="wd2" y="hd2"/>
                  </a:cxn>
                  <a:cxn ang="16200000">
                    <a:pos x="wd2" y="hd2"/>
                  </a:cxn>
                </a:cxnLst>
                <a:rect l="0" t="0" r="r" b="b"/>
                <a:pathLst>
                  <a:path w="21600" h="21600" extrusionOk="0">
                    <a:moveTo>
                      <a:pt x="18514" y="0"/>
                    </a:moveTo>
                    <a:lnTo>
                      <a:pt x="6171" y="0"/>
                    </a:lnTo>
                    <a:lnTo>
                      <a:pt x="0" y="10800"/>
                    </a:lnTo>
                    <a:lnTo>
                      <a:pt x="12343" y="21600"/>
                    </a:lnTo>
                    <a:lnTo>
                      <a:pt x="21600" y="10800"/>
                    </a:lnTo>
                    <a:lnTo>
                      <a:pt x="18514" y="0"/>
                    </a:lnTo>
                    <a:close/>
                  </a:path>
                </a:pathLst>
              </a:custGeom>
              <a:solidFill>
                <a:srgbClr val="FFFFFF"/>
              </a:solidFill>
              <a:ln w="3175" cap="flat">
                <a:noFill/>
                <a:miter lim="400000"/>
              </a:ln>
              <a:effectLst/>
            </p:spPr>
            <p:txBody>
              <a:bodyPr wrap="square" lIns="45719" tIns="45719" rIns="45719" bIns="45719" numCol="1" anchor="t">
                <a:noAutofit/>
              </a:bodyPr>
              <a:lstStyle/>
              <a:p>
                <a:pPr defTabSz="642915">
                  <a:defRPr sz="3400">
                    <a:solidFill>
                      <a:srgbClr val="262626"/>
                    </a:solidFill>
                    <a:latin typeface="Roboto Condensed"/>
                    <a:ea typeface="Roboto Condensed"/>
                    <a:cs typeface="Roboto Condensed"/>
                    <a:sym typeface="Roboto Condensed"/>
                  </a:defRPr>
                </a:pPr>
                <a:endParaRPr sz="2391"/>
              </a:p>
            </p:txBody>
          </p:sp>
          <p:sp>
            <p:nvSpPr>
              <p:cNvPr id="305" name="Shape"/>
              <p:cNvSpPr/>
              <p:nvPr/>
            </p:nvSpPr>
            <p:spPr>
              <a:xfrm>
                <a:off x="98220" y="149463"/>
                <a:ext cx="29896" cy="17082"/>
              </a:xfrm>
              <a:custGeom>
                <a:avLst/>
                <a:gdLst/>
                <a:ahLst/>
                <a:cxnLst>
                  <a:cxn ang="0">
                    <a:pos x="wd2" y="hd2"/>
                  </a:cxn>
                  <a:cxn ang="5400000">
                    <a:pos x="wd2" y="hd2"/>
                  </a:cxn>
                  <a:cxn ang="10800000">
                    <a:pos x="wd2" y="hd2"/>
                  </a:cxn>
                  <a:cxn ang="16200000">
                    <a:pos x="wd2" y="hd2"/>
                  </a:cxn>
                </a:cxnLst>
                <a:rect l="0" t="0" r="r" b="b"/>
                <a:pathLst>
                  <a:path w="21600" h="21600" extrusionOk="0">
                    <a:moveTo>
                      <a:pt x="18514" y="0"/>
                    </a:moveTo>
                    <a:lnTo>
                      <a:pt x="6171" y="0"/>
                    </a:lnTo>
                    <a:lnTo>
                      <a:pt x="0" y="10800"/>
                    </a:lnTo>
                    <a:lnTo>
                      <a:pt x="12343" y="21600"/>
                    </a:lnTo>
                    <a:lnTo>
                      <a:pt x="21600" y="10800"/>
                    </a:lnTo>
                    <a:lnTo>
                      <a:pt x="18514" y="0"/>
                    </a:lnTo>
                  </a:path>
                </a:pathLst>
              </a:custGeom>
              <a:solidFill>
                <a:srgbClr val="FFFFFF"/>
              </a:solidFill>
              <a:ln w="3175" cap="flat">
                <a:noFill/>
                <a:miter lim="400000"/>
              </a:ln>
              <a:effectLst/>
            </p:spPr>
            <p:txBody>
              <a:bodyPr wrap="square" lIns="45719" tIns="45719" rIns="45719" bIns="45719" numCol="1" anchor="t">
                <a:noAutofit/>
              </a:bodyPr>
              <a:lstStyle/>
              <a:p>
                <a:pPr defTabSz="642915">
                  <a:defRPr sz="3400">
                    <a:solidFill>
                      <a:srgbClr val="262626"/>
                    </a:solidFill>
                    <a:latin typeface="Roboto Condensed"/>
                    <a:ea typeface="Roboto Condensed"/>
                    <a:cs typeface="Roboto Condensed"/>
                    <a:sym typeface="Roboto Condensed"/>
                  </a:defRPr>
                </a:pPr>
                <a:endParaRPr sz="2391"/>
              </a:p>
            </p:txBody>
          </p:sp>
          <p:sp>
            <p:nvSpPr>
              <p:cNvPr id="306" name="Shape"/>
              <p:cNvSpPr/>
              <p:nvPr/>
            </p:nvSpPr>
            <p:spPr>
              <a:xfrm>
                <a:off x="17081" y="149463"/>
                <a:ext cx="166549" cy="14519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7673" y="0"/>
                      <a:pt x="17673" y="0"/>
                      <a:pt x="17673" y="0"/>
                    </a:cubicBezTo>
                    <a:cubicBezTo>
                      <a:pt x="14727" y="15916"/>
                      <a:pt x="14727" y="15916"/>
                      <a:pt x="14727" y="15916"/>
                    </a:cubicBezTo>
                    <a:cubicBezTo>
                      <a:pt x="12764" y="2274"/>
                      <a:pt x="12764" y="2274"/>
                      <a:pt x="12764" y="2274"/>
                    </a:cubicBezTo>
                    <a:cubicBezTo>
                      <a:pt x="10800" y="15916"/>
                      <a:pt x="10800" y="15916"/>
                      <a:pt x="10800" y="15916"/>
                    </a:cubicBezTo>
                    <a:cubicBezTo>
                      <a:pt x="7855" y="0"/>
                      <a:pt x="7855" y="0"/>
                      <a:pt x="7855" y="0"/>
                    </a:cubicBezTo>
                    <a:cubicBezTo>
                      <a:pt x="4909" y="0"/>
                      <a:pt x="4909" y="0"/>
                      <a:pt x="4909" y="0"/>
                    </a:cubicBezTo>
                    <a:cubicBezTo>
                      <a:pt x="1964" y="0"/>
                      <a:pt x="0" y="3411"/>
                      <a:pt x="0" y="6821"/>
                    </a:cubicBezTo>
                    <a:cubicBezTo>
                      <a:pt x="0" y="6821"/>
                      <a:pt x="0" y="6821"/>
                      <a:pt x="0" y="6821"/>
                    </a:cubicBezTo>
                    <a:cubicBezTo>
                      <a:pt x="0" y="21600"/>
                      <a:pt x="0" y="21600"/>
                      <a:pt x="0" y="21600"/>
                    </a:cubicBezTo>
                    <a:cubicBezTo>
                      <a:pt x="19636" y="21600"/>
                      <a:pt x="19636" y="21600"/>
                      <a:pt x="19636" y="21600"/>
                    </a:cubicBezTo>
                    <a:cubicBezTo>
                      <a:pt x="19636" y="5684"/>
                      <a:pt x="19636" y="5684"/>
                      <a:pt x="19636" y="5684"/>
                    </a:cubicBezTo>
                    <a:cubicBezTo>
                      <a:pt x="19636" y="3411"/>
                      <a:pt x="20618" y="1137"/>
                      <a:pt x="21600" y="0"/>
                    </a:cubicBezTo>
                    <a:cubicBezTo>
                      <a:pt x="21600" y="0"/>
                      <a:pt x="21600" y="0"/>
                      <a:pt x="21600" y="0"/>
                    </a:cubicBezTo>
                  </a:path>
                </a:pathLst>
              </a:custGeom>
              <a:solidFill>
                <a:srgbClr val="FFFFFF"/>
              </a:solidFill>
              <a:ln w="3175" cap="flat">
                <a:noFill/>
                <a:miter lim="400000"/>
              </a:ln>
              <a:effectLst/>
            </p:spPr>
            <p:txBody>
              <a:bodyPr wrap="square" lIns="45719" tIns="45719" rIns="45719" bIns="45719" numCol="1" anchor="t">
                <a:noAutofit/>
              </a:bodyPr>
              <a:lstStyle/>
              <a:p>
                <a:pPr defTabSz="642915">
                  <a:defRPr sz="3400">
                    <a:solidFill>
                      <a:srgbClr val="262626"/>
                    </a:solidFill>
                    <a:latin typeface="Roboto Condensed"/>
                    <a:ea typeface="Roboto Condensed"/>
                    <a:cs typeface="Roboto Condensed"/>
                    <a:sym typeface="Roboto Condensed"/>
                  </a:defRPr>
                </a:pPr>
                <a:endParaRPr sz="2391"/>
              </a:p>
            </p:txBody>
          </p:sp>
        </p:grpSp>
      </p:grpSp>
      <p:sp>
        <p:nvSpPr>
          <p:cNvPr id="109" name="What stage are we now?">
            <a:extLst>
              <a:ext uri="{FF2B5EF4-FFF2-40B4-BE49-F238E27FC236}">
                <a16:creationId xmlns:a16="http://schemas.microsoft.com/office/drawing/2014/main" id="{4609E57A-E500-49C3-A8D0-9550B859E563}"/>
              </a:ext>
            </a:extLst>
          </p:cNvPr>
          <p:cNvSpPr txBox="1">
            <a:spLocks/>
          </p:cNvSpPr>
          <p:nvPr/>
        </p:nvSpPr>
        <p:spPr>
          <a:xfrm>
            <a:off x="3055263" y="1470709"/>
            <a:ext cx="3847800" cy="344512"/>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noAutofit/>
          </a:bodyPr>
          <a:lstStyle>
            <a:lvl1pPr marL="0" marR="0" indent="0" algn="ctr" defTabSz="685800" rtl="0" latinLnBrk="0">
              <a:lnSpc>
                <a:spcPct val="100000"/>
              </a:lnSpc>
              <a:spcBef>
                <a:spcPts val="200"/>
              </a:spcBef>
              <a:spcAft>
                <a:spcPts val="0"/>
              </a:spcAft>
              <a:buClrTx/>
              <a:buSzTx/>
              <a:buFontTx/>
              <a:buNone/>
              <a:tabLst/>
              <a:defRPr sz="2475" b="1" i="0" u="none" strike="noStrike" cap="none" spc="0" baseline="0">
                <a:solidFill>
                  <a:srgbClr val="5E5E5E"/>
                </a:solidFill>
                <a:uFillTx/>
                <a:latin typeface="Roboto Condensed"/>
                <a:ea typeface="Roboto Condensed"/>
                <a:cs typeface="Roboto Condensed"/>
                <a:sym typeface="Roboto Condensed"/>
              </a:defRPr>
            </a:lvl1pPr>
            <a:lvl2pPr marL="0" marR="0" indent="457200" algn="l" defTabSz="587022" rtl="0" latinLnBrk="0">
              <a:lnSpc>
                <a:spcPct val="100000"/>
              </a:lnSpc>
              <a:spcBef>
                <a:spcPts val="0"/>
              </a:spcBef>
              <a:spcAft>
                <a:spcPts val="0"/>
              </a:spcAft>
              <a:buClrTx/>
              <a:buSzTx/>
              <a:buFontTx/>
              <a:buNone/>
              <a:tabLst/>
              <a:defRPr sz="3800" b="1" i="0" u="none" strike="noStrike" cap="none" spc="0" baseline="0">
                <a:solidFill>
                  <a:srgbClr val="000000"/>
                </a:solidFill>
                <a:uFillTx/>
                <a:latin typeface="+mn-lt"/>
                <a:ea typeface="+mn-ea"/>
                <a:cs typeface="+mn-cs"/>
                <a:sym typeface="Helvetica Neue"/>
              </a:defRPr>
            </a:lvl2pPr>
            <a:lvl3pPr marL="0" marR="0" indent="914400" algn="l" defTabSz="587022" rtl="0" latinLnBrk="0">
              <a:lnSpc>
                <a:spcPct val="100000"/>
              </a:lnSpc>
              <a:spcBef>
                <a:spcPts val="0"/>
              </a:spcBef>
              <a:spcAft>
                <a:spcPts val="0"/>
              </a:spcAft>
              <a:buClrTx/>
              <a:buSzTx/>
              <a:buFontTx/>
              <a:buNone/>
              <a:tabLst/>
              <a:defRPr sz="3800" b="1" i="0" u="none" strike="noStrike" cap="none" spc="0" baseline="0">
                <a:solidFill>
                  <a:srgbClr val="000000"/>
                </a:solidFill>
                <a:uFillTx/>
                <a:latin typeface="+mn-lt"/>
                <a:ea typeface="+mn-ea"/>
                <a:cs typeface="+mn-cs"/>
                <a:sym typeface="Helvetica Neue"/>
              </a:defRPr>
            </a:lvl3pPr>
            <a:lvl4pPr marL="0" marR="0" indent="1371600" algn="l" defTabSz="587022" rtl="0" latinLnBrk="0">
              <a:lnSpc>
                <a:spcPct val="100000"/>
              </a:lnSpc>
              <a:spcBef>
                <a:spcPts val="0"/>
              </a:spcBef>
              <a:spcAft>
                <a:spcPts val="0"/>
              </a:spcAft>
              <a:buClrTx/>
              <a:buSzTx/>
              <a:buFontTx/>
              <a:buNone/>
              <a:tabLst/>
              <a:defRPr sz="3800" b="1" i="0" u="none" strike="noStrike" cap="none" spc="0" baseline="0">
                <a:solidFill>
                  <a:srgbClr val="000000"/>
                </a:solidFill>
                <a:uFillTx/>
                <a:latin typeface="+mn-lt"/>
                <a:ea typeface="+mn-ea"/>
                <a:cs typeface="+mn-cs"/>
                <a:sym typeface="Helvetica Neue"/>
              </a:defRPr>
            </a:lvl4pPr>
            <a:lvl5pPr marL="0" marR="0" indent="1828800" algn="l" defTabSz="587022" rtl="0" latinLnBrk="0">
              <a:lnSpc>
                <a:spcPct val="100000"/>
              </a:lnSpc>
              <a:spcBef>
                <a:spcPts val="0"/>
              </a:spcBef>
              <a:spcAft>
                <a:spcPts val="0"/>
              </a:spcAft>
              <a:buClrTx/>
              <a:buSzTx/>
              <a:buFontTx/>
              <a:buNone/>
              <a:tabLst/>
              <a:defRPr sz="3800" b="1" i="0" u="none" strike="noStrike" cap="none" spc="0" baseline="0">
                <a:solidFill>
                  <a:srgbClr val="000000"/>
                </a:solidFill>
                <a:uFillTx/>
                <a:latin typeface="+mn-lt"/>
                <a:ea typeface="+mn-ea"/>
                <a:cs typeface="+mn-cs"/>
                <a:sym typeface="Helvetica Neue"/>
              </a:defRPr>
            </a:lvl5pPr>
            <a:lvl6pPr marL="0" marR="0" indent="2286000" algn="l" defTabSz="587022" rtl="0" latinLnBrk="0">
              <a:lnSpc>
                <a:spcPct val="100000"/>
              </a:lnSpc>
              <a:spcBef>
                <a:spcPts val="0"/>
              </a:spcBef>
              <a:spcAft>
                <a:spcPts val="0"/>
              </a:spcAft>
              <a:buClrTx/>
              <a:buSzTx/>
              <a:buFontTx/>
              <a:buNone/>
              <a:tabLst/>
              <a:defRPr sz="3800" b="1" i="0" u="none" strike="noStrike" cap="none" spc="0" baseline="0">
                <a:solidFill>
                  <a:srgbClr val="000000"/>
                </a:solidFill>
                <a:uFillTx/>
                <a:latin typeface="+mn-lt"/>
                <a:ea typeface="+mn-ea"/>
                <a:cs typeface="+mn-cs"/>
                <a:sym typeface="Helvetica Neue"/>
              </a:defRPr>
            </a:lvl6pPr>
            <a:lvl7pPr marL="0" marR="0" indent="2743200" algn="l" defTabSz="587022" rtl="0" latinLnBrk="0">
              <a:lnSpc>
                <a:spcPct val="100000"/>
              </a:lnSpc>
              <a:spcBef>
                <a:spcPts val="0"/>
              </a:spcBef>
              <a:spcAft>
                <a:spcPts val="0"/>
              </a:spcAft>
              <a:buClrTx/>
              <a:buSzTx/>
              <a:buFontTx/>
              <a:buNone/>
              <a:tabLst/>
              <a:defRPr sz="3800" b="1" i="0" u="none" strike="noStrike" cap="none" spc="0" baseline="0">
                <a:solidFill>
                  <a:srgbClr val="000000"/>
                </a:solidFill>
                <a:uFillTx/>
                <a:latin typeface="+mn-lt"/>
                <a:ea typeface="+mn-ea"/>
                <a:cs typeface="+mn-cs"/>
                <a:sym typeface="Helvetica Neue"/>
              </a:defRPr>
            </a:lvl7pPr>
            <a:lvl8pPr marL="0" marR="0" indent="3200400" algn="l" defTabSz="587022" rtl="0" latinLnBrk="0">
              <a:lnSpc>
                <a:spcPct val="100000"/>
              </a:lnSpc>
              <a:spcBef>
                <a:spcPts val="0"/>
              </a:spcBef>
              <a:spcAft>
                <a:spcPts val="0"/>
              </a:spcAft>
              <a:buClrTx/>
              <a:buSzTx/>
              <a:buFontTx/>
              <a:buNone/>
              <a:tabLst/>
              <a:defRPr sz="3800" b="1" i="0" u="none" strike="noStrike" cap="none" spc="0" baseline="0">
                <a:solidFill>
                  <a:srgbClr val="000000"/>
                </a:solidFill>
                <a:uFillTx/>
                <a:latin typeface="+mn-lt"/>
                <a:ea typeface="+mn-ea"/>
                <a:cs typeface="+mn-cs"/>
                <a:sym typeface="Helvetica Neue"/>
              </a:defRPr>
            </a:lvl8pPr>
            <a:lvl9pPr marL="0" marR="0" indent="3657600" algn="l" defTabSz="587022" rtl="0" latinLnBrk="0">
              <a:lnSpc>
                <a:spcPct val="100000"/>
              </a:lnSpc>
              <a:spcBef>
                <a:spcPts val="0"/>
              </a:spcBef>
              <a:spcAft>
                <a:spcPts val="0"/>
              </a:spcAft>
              <a:buClrTx/>
              <a:buSzTx/>
              <a:buFontTx/>
              <a:buNone/>
              <a:tabLst/>
              <a:defRPr sz="3800" b="1" i="0" u="none" strike="noStrike" cap="none" spc="0" baseline="0">
                <a:solidFill>
                  <a:srgbClr val="000000"/>
                </a:solidFill>
                <a:uFillTx/>
                <a:latin typeface="+mn-lt"/>
                <a:ea typeface="+mn-ea"/>
                <a:cs typeface="+mn-cs"/>
                <a:sym typeface="Helvetica Neue"/>
              </a:defRPr>
            </a:lvl9pPr>
          </a:lstStyle>
          <a:p>
            <a:pPr algn="l" hangingPunct="1"/>
            <a:r>
              <a:rPr lang="en-US" sz="1687" dirty="0"/>
              <a:t>Supporting Documents:</a:t>
            </a:r>
          </a:p>
        </p:txBody>
      </p:sp>
      <p:sp>
        <p:nvSpPr>
          <p:cNvPr id="112" name="Rectangle 111">
            <a:extLst>
              <a:ext uri="{FF2B5EF4-FFF2-40B4-BE49-F238E27FC236}">
                <a16:creationId xmlns:a16="http://schemas.microsoft.com/office/drawing/2014/main" id="{C26285B8-A536-4882-9A2A-DF0AD78BC4FE}"/>
              </a:ext>
            </a:extLst>
          </p:cNvPr>
          <p:cNvSpPr/>
          <p:nvPr/>
        </p:nvSpPr>
        <p:spPr>
          <a:xfrm>
            <a:off x="2880727" y="1879900"/>
            <a:ext cx="5860956" cy="3303918"/>
          </a:xfrm>
          <a:prstGeom prst="rect">
            <a:avLst/>
          </a:prstGeom>
        </p:spPr>
        <p:txBody>
          <a:bodyPr wrap="square">
            <a:spAutoFit/>
          </a:bodyPr>
          <a:lstStyle/>
          <a:p>
            <a:pPr algn="l" fontAlgn="base">
              <a:lnSpc>
                <a:spcPct val="150000"/>
              </a:lnSpc>
              <a:buClr>
                <a:schemeClr val="accent1">
                  <a:lumMod val="75000"/>
                </a:schemeClr>
              </a:buClr>
            </a:pPr>
            <a:r>
              <a:rPr lang="en-US" sz="1406" dirty="0">
                <a:solidFill>
                  <a:schemeClr val="bg2">
                    <a:lumMod val="10000"/>
                  </a:schemeClr>
                </a:solidFill>
              </a:rPr>
              <a:t>Annex to Draft Resolution 3.1(3)/1 (EC-76)</a:t>
            </a:r>
            <a:endParaRPr lang="en-US" sz="1406" dirty="0">
              <a:solidFill>
                <a:schemeClr val="bg2">
                  <a:lumMod val="10000"/>
                </a:schemeClr>
              </a:solidFill>
              <a:hlinkClick r:id="rId2"/>
            </a:endParaRPr>
          </a:p>
          <a:p>
            <a:pPr marL="241093" indent="-241093" fontAlgn="base">
              <a:lnSpc>
                <a:spcPct val="150000"/>
              </a:lnSpc>
              <a:buClr>
                <a:schemeClr val="accent1">
                  <a:lumMod val="75000"/>
                </a:schemeClr>
              </a:buClr>
              <a:buFont typeface="Wingdings" panose="05000000000000000000" pitchFamily="2" charset="2"/>
              <a:buChar char="ü"/>
            </a:pPr>
            <a:r>
              <a:rPr lang="en-US" sz="1406" i="1" dirty="0">
                <a:solidFill>
                  <a:schemeClr val="bg2">
                    <a:lumMod val="10000"/>
                  </a:schemeClr>
                </a:solidFill>
                <a:hlinkClick r:id="rId3"/>
              </a:rPr>
              <a:t>Guide to the Implementation of Education and Training Standards in Meteorology and Hydrology, Volume I – Meteorology </a:t>
            </a:r>
            <a:r>
              <a:rPr lang="en-US" sz="1406" dirty="0">
                <a:solidFill>
                  <a:schemeClr val="bg2">
                    <a:lumMod val="10000"/>
                  </a:schemeClr>
                </a:solidFill>
                <a:hlinkClick r:id="rId3"/>
              </a:rPr>
              <a:t>(WMO-No. 1083) </a:t>
            </a:r>
            <a:r>
              <a:rPr lang="en-US" sz="1406" dirty="0">
                <a:solidFill>
                  <a:schemeClr val="bg2">
                    <a:lumMod val="10000"/>
                  </a:schemeClr>
                </a:solidFill>
              </a:rPr>
              <a:t>– Final draft recommended by CDP, SERCOM-2 and INFCOM-2.</a:t>
            </a:r>
          </a:p>
          <a:p>
            <a:pPr marL="241093" indent="-241093" fontAlgn="base">
              <a:lnSpc>
                <a:spcPct val="150000"/>
              </a:lnSpc>
              <a:buClr>
                <a:schemeClr val="accent1">
                  <a:lumMod val="75000"/>
                </a:schemeClr>
              </a:buClr>
              <a:buFont typeface="Wingdings" panose="05000000000000000000" pitchFamily="2" charset="2"/>
              <a:buChar char="ü"/>
            </a:pPr>
            <a:endParaRPr lang="en-US" sz="1406" dirty="0">
              <a:solidFill>
                <a:schemeClr val="bg2">
                  <a:lumMod val="10000"/>
                </a:schemeClr>
              </a:solidFill>
            </a:endParaRPr>
          </a:p>
          <a:p>
            <a:pPr algn="l" fontAlgn="base">
              <a:lnSpc>
                <a:spcPct val="150000"/>
              </a:lnSpc>
              <a:buClr>
                <a:schemeClr val="accent1">
                  <a:lumMod val="75000"/>
                </a:schemeClr>
              </a:buClr>
            </a:pPr>
            <a:r>
              <a:rPr lang="en-US" sz="1406" dirty="0">
                <a:solidFill>
                  <a:schemeClr val="bg2">
                    <a:lumMod val="10000"/>
                  </a:schemeClr>
                </a:solidFill>
              </a:rPr>
              <a:t>Annex to Draft Resolution # #/1 (Cg-19)</a:t>
            </a:r>
          </a:p>
          <a:p>
            <a:pPr marL="241093" indent="-241093" fontAlgn="base">
              <a:lnSpc>
                <a:spcPct val="150000"/>
              </a:lnSpc>
              <a:buClr>
                <a:schemeClr val="accent1">
                  <a:lumMod val="75000"/>
                </a:schemeClr>
              </a:buClr>
              <a:buFont typeface="Wingdings" panose="05000000000000000000" pitchFamily="2" charset="2"/>
              <a:buChar char="ü"/>
            </a:pPr>
            <a:r>
              <a:rPr lang="en-US" sz="1406" dirty="0">
                <a:solidFill>
                  <a:schemeClr val="bg2">
                    <a:lumMod val="10000"/>
                  </a:schemeClr>
                </a:solidFill>
                <a:hlinkClick r:id="rId4"/>
              </a:rPr>
              <a:t>Amendments to </a:t>
            </a:r>
            <a:r>
              <a:rPr lang="en-US" sz="1406" i="1" dirty="0">
                <a:solidFill>
                  <a:schemeClr val="bg2">
                    <a:lumMod val="10000"/>
                  </a:schemeClr>
                </a:solidFill>
                <a:hlinkClick r:id="rId4"/>
              </a:rPr>
              <a:t>Technical Regulations, Volume I:General Meteorological Standards and Recommended Practices </a:t>
            </a:r>
            <a:r>
              <a:rPr lang="en-US" sz="1406" dirty="0">
                <a:solidFill>
                  <a:schemeClr val="bg2">
                    <a:lumMod val="10000"/>
                  </a:schemeClr>
                </a:solidFill>
                <a:hlinkClick r:id="rId4"/>
              </a:rPr>
              <a:t>(WMO-No. 49) Part VI and Appendix A </a:t>
            </a:r>
            <a:r>
              <a:rPr lang="en-US" sz="1406" dirty="0">
                <a:solidFill>
                  <a:schemeClr val="bg2">
                    <a:lumMod val="10000"/>
                  </a:schemeClr>
                </a:solidFill>
              </a:rPr>
              <a:t>- This</a:t>
            </a:r>
            <a:r>
              <a:rPr lang="en-US" sz="1406" b="1" dirty="0">
                <a:solidFill>
                  <a:schemeClr val="bg2">
                    <a:lumMod val="10000"/>
                  </a:schemeClr>
                </a:solidFill>
              </a:rPr>
              <a:t> draft </a:t>
            </a:r>
            <a:r>
              <a:rPr lang="en-US" sz="1406" dirty="0">
                <a:solidFill>
                  <a:schemeClr val="bg2">
                    <a:lumMod val="10000"/>
                  </a:schemeClr>
                </a:solidFill>
              </a:rPr>
              <a:t>contains the changes resulting from updates in WMO-No.1083, as recommended by CDP, SERCOM-2 and INFCOM-2.</a:t>
            </a:r>
          </a:p>
        </p:txBody>
      </p:sp>
      <p:sp>
        <p:nvSpPr>
          <p:cNvPr id="27" name="Stages of BIPs Review Process">
            <a:extLst>
              <a:ext uri="{FF2B5EF4-FFF2-40B4-BE49-F238E27FC236}">
                <a16:creationId xmlns:a16="http://schemas.microsoft.com/office/drawing/2014/main" id="{B6393395-F8F9-47FA-9532-051488D4000A}"/>
              </a:ext>
            </a:extLst>
          </p:cNvPr>
          <p:cNvSpPr txBox="1">
            <a:spLocks/>
          </p:cNvSpPr>
          <p:nvPr/>
        </p:nvSpPr>
        <p:spPr>
          <a:xfrm>
            <a:off x="1380394" y="519374"/>
            <a:ext cx="5572856" cy="423371"/>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noAutofit/>
          </a:bodyPr>
          <a:lstStyle>
            <a:lvl1pPr marL="0" marR="0" indent="0" algn="ctr" defTabSz="621791" rtl="0" latinLnBrk="0">
              <a:lnSpc>
                <a:spcPct val="100000"/>
              </a:lnSpc>
              <a:spcBef>
                <a:spcPts val="0"/>
              </a:spcBef>
              <a:spcAft>
                <a:spcPts val="0"/>
              </a:spcAft>
              <a:buClrTx/>
              <a:buSzTx/>
              <a:buFontTx/>
              <a:buNone/>
              <a:tabLst/>
              <a:defRPr sz="3536" b="1" i="0" u="none" strike="noStrike" cap="none" spc="0" baseline="0">
                <a:solidFill>
                  <a:srgbClr val="5E5E5E"/>
                </a:solidFill>
                <a:uFillTx/>
                <a:latin typeface="Roboto Condensed"/>
                <a:ea typeface="Roboto Condensed"/>
                <a:cs typeface="Roboto Condensed"/>
                <a:sym typeface="Roboto Condensed"/>
              </a:defRPr>
            </a:lvl1pPr>
            <a:lvl2pPr marL="0" marR="0" indent="4572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2pPr>
            <a:lvl3pPr marL="0" marR="0" indent="9144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3pPr>
            <a:lvl4pPr marL="0" marR="0" indent="13716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4pPr>
            <a:lvl5pPr marL="0" marR="0" indent="18288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5pPr>
            <a:lvl6pPr marL="0" marR="0" indent="22860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6pPr>
            <a:lvl7pPr marL="0" marR="0" indent="27432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7pPr>
            <a:lvl8pPr marL="0" marR="0" indent="32004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8pPr>
            <a:lvl9pPr marL="0" marR="0" indent="3657600" algn="l" defTabSz="1733930" rtl="0" latinLnBrk="0">
              <a:lnSpc>
                <a:spcPct val="80000"/>
              </a:lnSpc>
              <a:spcBef>
                <a:spcPts val="0"/>
              </a:spcBef>
              <a:spcAft>
                <a:spcPts val="0"/>
              </a:spcAft>
              <a:buClrTx/>
              <a:buSzTx/>
              <a:buFontTx/>
              <a:buNone/>
              <a:tabLst/>
              <a:defRPr sz="8200" b="1" i="0" u="none" strike="noStrike" cap="none" spc="-164" baseline="0">
                <a:solidFill>
                  <a:srgbClr val="000000"/>
                </a:solidFill>
                <a:uFillTx/>
                <a:latin typeface="+mn-lt"/>
                <a:ea typeface="+mn-ea"/>
                <a:cs typeface="+mn-cs"/>
                <a:sym typeface="Helvetica Neue"/>
              </a:defRPr>
            </a:lvl9pPr>
          </a:lstStyle>
          <a:p>
            <a:pPr hangingPunct="1"/>
            <a:r>
              <a:rPr lang="en-US" sz="1969"/>
              <a:t>From Review to Approval of WMO-No. 1083 and respective parts of WMO-No. 49</a:t>
            </a:r>
            <a:endParaRPr lang="en-US" sz="1969" dirty="0"/>
          </a:p>
        </p:txBody>
      </p:sp>
    </p:spTree>
    <p:extLst>
      <p:ext uri="{BB962C8B-B14F-4D97-AF65-F5344CB8AC3E}">
        <p14:creationId xmlns:p14="http://schemas.microsoft.com/office/powerpoint/2010/main" val="3508950268"/>
      </p:ext>
    </p:extLst>
  </p:cSld>
  <p:clrMapOvr>
    <a:masterClrMapping/>
  </p:clrMapOvr>
  <mc:AlternateContent xmlns:mc="http://schemas.openxmlformats.org/markup-compatibility/2006" xmlns:p14="http://schemas.microsoft.com/office/powerpoint/2010/main">
    <mc:Choice Requires="p14">
      <p:transition spd="slow">
        <p:push dir="u"/>
      </p:transition>
    </mc:Choice>
    <mc:Fallback xmlns="" xmlns:m="http://schemas.openxmlformats.org/officeDocument/2006/math" xmlns:a14="http://schemas.microsoft.com/office/drawing/2010/main">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mo2016_powerpoint_standard_v2-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216000" cy="6912000"/>
          </a:xfrm>
          <a:prstGeom prst="rect">
            <a:avLst/>
          </a:prstGeom>
        </p:spPr>
      </p:pic>
      <p:sp>
        <p:nvSpPr>
          <p:cNvPr id="5" name="Title 1"/>
          <p:cNvSpPr txBox="1">
            <a:spLocks/>
          </p:cNvSpPr>
          <p:nvPr/>
        </p:nvSpPr>
        <p:spPr>
          <a:xfrm>
            <a:off x="457200" y="193028"/>
            <a:ext cx="8229600" cy="184081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CH" sz="4800">
                <a:solidFill>
                  <a:srgbClr val="000090"/>
                </a:solidFill>
              </a:rPr>
              <a:t>S</a:t>
            </a:r>
            <a:r>
              <a:rPr lang="en-US" sz="4800" err="1">
                <a:solidFill>
                  <a:srgbClr val="000090"/>
                </a:solidFill>
              </a:rPr>
              <a:t>eventy</a:t>
            </a:r>
            <a:r>
              <a:rPr lang="en-US" sz="4800">
                <a:solidFill>
                  <a:srgbClr val="000090"/>
                </a:solidFill>
              </a:rPr>
              <a:t>-sixth session of the Executive Council (EC-76)</a:t>
            </a:r>
          </a:p>
        </p:txBody>
      </p:sp>
      <p:sp>
        <p:nvSpPr>
          <p:cNvPr id="3" name="TextBox 2">
            <a:extLst>
              <a:ext uri="{FF2B5EF4-FFF2-40B4-BE49-F238E27FC236}">
                <a16:creationId xmlns:a16="http://schemas.microsoft.com/office/drawing/2014/main" id="{902F4936-CE67-AECB-9622-E8E7E1714D92}"/>
              </a:ext>
            </a:extLst>
          </p:cNvPr>
          <p:cNvSpPr txBox="1"/>
          <p:nvPr/>
        </p:nvSpPr>
        <p:spPr>
          <a:xfrm>
            <a:off x="1484615" y="2452503"/>
            <a:ext cx="7202185" cy="2062103"/>
          </a:xfrm>
          <a:prstGeom prst="rect">
            <a:avLst/>
          </a:prstGeom>
          <a:noFill/>
        </p:spPr>
        <p:txBody>
          <a:bodyPr wrap="square" rtlCol="0">
            <a:spAutoFit/>
          </a:bodyPr>
          <a:lstStyle/>
          <a:p>
            <a:pPr algn="ctr"/>
            <a:r>
              <a:rPr lang="en-US" sz="3200" b="1" dirty="0">
                <a:solidFill>
                  <a:srgbClr val="FF0000"/>
                </a:solidFill>
              </a:rPr>
              <a:t>EC-76/Doc. 3.1(11)</a:t>
            </a:r>
            <a:br>
              <a:rPr lang="en-CH" sz="3200" b="1" dirty="0"/>
            </a:br>
            <a:r>
              <a:rPr lang="en-US" sz="3200" b="1" dirty="0"/>
              <a:t>Implementation Plan </a:t>
            </a:r>
            <a:r>
              <a:rPr lang="en-CH" sz="3200" b="1" dirty="0"/>
              <a:t>f</a:t>
            </a:r>
            <a:r>
              <a:rPr lang="en-US" sz="3200" b="1" dirty="0"/>
              <a:t>or </a:t>
            </a:r>
            <a:r>
              <a:rPr lang="en-CH" sz="3200" b="1" dirty="0"/>
              <a:t>t</a:t>
            </a:r>
            <a:r>
              <a:rPr lang="en-US" sz="3200" b="1" dirty="0"/>
              <a:t>he Methodology </a:t>
            </a:r>
            <a:r>
              <a:rPr lang="en-CH" sz="3200" b="1" dirty="0"/>
              <a:t>f</a:t>
            </a:r>
            <a:r>
              <a:rPr lang="en-US" sz="3200" b="1" dirty="0"/>
              <a:t>or Cataloguing Hazardous Events (WMO-CHE) </a:t>
            </a:r>
            <a:r>
              <a:rPr lang="en-CH" sz="3200" b="1" dirty="0"/>
              <a:t>w</a:t>
            </a:r>
            <a:r>
              <a:rPr lang="en-US" sz="3200" b="1" dirty="0" err="1"/>
              <a:t>ith</a:t>
            </a:r>
            <a:r>
              <a:rPr lang="en-US" sz="3200" b="1" dirty="0"/>
              <a:t> Annexes</a:t>
            </a:r>
            <a:endParaRPr lang="fr-CH" sz="3200" dirty="0">
              <a:solidFill>
                <a:srgbClr val="C00000"/>
              </a:solidFill>
            </a:endParaRPr>
          </a:p>
        </p:txBody>
      </p:sp>
      <p:sp>
        <p:nvSpPr>
          <p:cNvPr id="4" name="TextBox 3">
            <a:extLst>
              <a:ext uri="{FF2B5EF4-FFF2-40B4-BE49-F238E27FC236}">
                <a16:creationId xmlns:a16="http://schemas.microsoft.com/office/drawing/2014/main" id="{28BD2E7F-EBAE-DA38-5C12-A79DDDCD918D}"/>
              </a:ext>
            </a:extLst>
          </p:cNvPr>
          <p:cNvSpPr txBox="1"/>
          <p:nvPr/>
        </p:nvSpPr>
        <p:spPr>
          <a:xfrm>
            <a:off x="4808305" y="5425710"/>
            <a:ext cx="4078841" cy="400110"/>
          </a:xfrm>
          <a:prstGeom prst="rect">
            <a:avLst/>
          </a:prstGeom>
          <a:noFill/>
        </p:spPr>
        <p:txBody>
          <a:bodyPr wrap="square" rtlCol="0">
            <a:spAutoFit/>
          </a:bodyPr>
          <a:lstStyle/>
          <a:p>
            <a:r>
              <a:rPr lang="en-CH" sz="2000" i="1" dirty="0"/>
              <a:t>Geneva, </a:t>
            </a:r>
            <a:r>
              <a:rPr lang="en-US" sz="2000" i="1" dirty="0"/>
              <a:t>27 February </a:t>
            </a:r>
            <a:r>
              <a:rPr lang="en-CH" sz="2000" i="1" dirty="0"/>
              <a:t>–</a:t>
            </a:r>
            <a:r>
              <a:rPr lang="en-US" sz="2000" i="1" dirty="0"/>
              <a:t> 3 March 2023</a:t>
            </a:r>
            <a:endParaRPr lang="fr-CH" sz="2000" i="1" dirty="0"/>
          </a:p>
        </p:txBody>
      </p:sp>
    </p:spTree>
    <p:extLst>
      <p:ext uri="{BB962C8B-B14F-4D97-AF65-F5344CB8AC3E}">
        <p14:creationId xmlns:p14="http://schemas.microsoft.com/office/powerpoint/2010/main" val="2793069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222" y="-60212"/>
            <a:ext cx="8229600" cy="1143000"/>
          </a:xfrm>
        </p:spPr>
        <p:txBody>
          <a:bodyPr>
            <a:noAutofit/>
          </a:bodyPr>
          <a:lstStyle/>
          <a:p>
            <a:r>
              <a:rPr lang="en-US" sz="1800" b="1" dirty="0"/>
              <a:t>EC-76/Doc. 3.1(11)</a:t>
            </a:r>
            <a:br>
              <a:rPr lang="en-CH" sz="1800" b="1" dirty="0"/>
            </a:br>
            <a:r>
              <a:rPr lang="en-US" sz="1800" b="1" dirty="0"/>
              <a:t>Implementation Plan </a:t>
            </a:r>
            <a:r>
              <a:rPr lang="en-CH" sz="1800" b="1" dirty="0"/>
              <a:t>f</a:t>
            </a:r>
            <a:r>
              <a:rPr lang="en-US" sz="1800" b="1" dirty="0"/>
              <a:t>or </a:t>
            </a:r>
            <a:r>
              <a:rPr lang="en-CH" sz="1800" b="1" dirty="0"/>
              <a:t>t</a:t>
            </a:r>
            <a:r>
              <a:rPr lang="en-US" sz="1800" b="1" dirty="0"/>
              <a:t>he Methodology </a:t>
            </a:r>
            <a:r>
              <a:rPr lang="en-CH" sz="1800" b="1" dirty="0"/>
              <a:t>f</a:t>
            </a:r>
            <a:r>
              <a:rPr lang="en-US" sz="1800" b="1" dirty="0"/>
              <a:t>or Cataloguing Hazardous Events (WMO-CHE) </a:t>
            </a:r>
            <a:r>
              <a:rPr lang="en-CH" sz="1800" b="1" dirty="0"/>
              <a:t>w</a:t>
            </a:r>
            <a:r>
              <a:rPr lang="en-US" sz="1800" b="1" dirty="0" err="1"/>
              <a:t>ith</a:t>
            </a:r>
            <a:r>
              <a:rPr lang="en-US" sz="1800" b="1" dirty="0"/>
              <a:t> Annexes</a:t>
            </a:r>
          </a:p>
        </p:txBody>
      </p:sp>
      <p:sp>
        <p:nvSpPr>
          <p:cNvPr id="4" name="TextBox 3">
            <a:extLst>
              <a:ext uri="{FF2B5EF4-FFF2-40B4-BE49-F238E27FC236}">
                <a16:creationId xmlns:a16="http://schemas.microsoft.com/office/drawing/2014/main" id="{45F8AA49-9A5D-7325-2A78-77C52A144A32}"/>
              </a:ext>
            </a:extLst>
          </p:cNvPr>
          <p:cNvSpPr txBox="1"/>
          <p:nvPr/>
        </p:nvSpPr>
        <p:spPr>
          <a:xfrm>
            <a:off x="189963" y="1082788"/>
            <a:ext cx="8764073" cy="4455066"/>
          </a:xfrm>
          <a:prstGeom prst="rect">
            <a:avLst/>
          </a:prstGeom>
          <a:noFill/>
        </p:spPr>
        <p:txBody>
          <a:bodyPr wrap="square">
            <a:spAutoFit/>
          </a:bodyPr>
          <a:lstStyle/>
          <a:p>
            <a:pPr marL="285750" indent="-285750">
              <a:buFont typeface="Arial" panose="020B0604020202020204" pitchFamily="34" charset="0"/>
              <a:buChar char="•"/>
            </a:pPr>
            <a:r>
              <a:rPr lang="en-CH" sz="1600"/>
              <a:t>The </a:t>
            </a:r>
            <a:r>
              <a:rPr lang="en-US" sz="1600"/>
              <a:t>Implementation Plan in response</a:t>
            </a:r>
            <a:r>
              <a:rPr lang="en-CH" sz="1600"/>
              <a:t> to:</a:t>
            </a:r>
            <a:r>
              <a:rPr lang="en-US" sz="1600"/>
              <a:t> </a:t>
            </a:r>
            <a:endParaRPr lang="en-CH" sz="1600"/>
          </a:p>
          <a:p>
            <a:pPr marL="742950" lvl="1" indent="-285750">
              <a:buFont typeface="Courier New" panose="02070309020205020404" pitchFamily="49" charset="0"/>
              <a:buChar char="o"/>
            </a:pPr>
            <a:r>
              <a:rPr lang="en-GB" sz="1200" u="none" strike="noStrike">
                <a:solidFill>
                  <a:srgbClr val="0000FF"/>
                </a:solidFill>
                <a:effectLst/>
                <a:latin typeface="Verdana" panose="020B0604030504040204" pitchFamily="34" charset="0"/>
                <a:ea typeface="Arial" panose="020B0604020202020204" pitchFamily="34" charset="0"/>
                <a:cs typeface="Arial" panose="020B0604020202020204" pitchFamily="34" charset="0"/>
                <a:hlinkClick r:id="rId2"/>
              </a:rPr>
              <a:t>Resolution 12 (Cg-18)</a:t>
            </a:r>
            <a:r>
              <a:rPr lang="en-GB" sz="1200">
                <a:effectLst/>
                <a:latin typeface="Verdana" panose="020B0604030504040204" pitchFamily="34" charset="0"/>
                <a:ea typeface="Arial" panose="020B0604020202020204" pitchFamily="34" charset="0"/>
                <a:cs typeface="Arial" panose="020B0604020202020204" pitchFamily="34" charset="0"/>
              </a:rPr>
              <a:t> – WMO Methodology for Cataloguing Hazardous Weather, Climate, Water, and Space Weather Events</a:t>
            </a:r>
            <a:endParaRPr lang="en-CH" sz="1200">
              <a:effectLst/>
              <a:latin typeface="Verdana" panose="020B0604030504040204" pitchFamily="34" charset="0"/>
              <a:ea typeface="Arial" panose="020B0604020202020204" pitchFamily="34" charset="0"/>
              <a:cs typeface="Arial" panose="020B0604020202020204" pitchFamily="34" charset="0"/>
            </a:endParaRPr>
          </a:p>
          <a:p>
            <a:pPr marL="742950" lvl="1" indent="-285750">
              <a:buFont typeface="Courier New" panose="02070309020205020404" pitchFamily="49" charset="0"/>
              <a:buChar char="o"/>
            </a:pPr>
            <a:r>
              <a:rPr lang="en-GB" sz="1200" u="none" strike="noStrike">
                <a:solidFill>
                  <a:srgbClr val="0000FF"/>
                </a:solidFill>
                <a:effectLst/>
                <a:latin typeface="Verdana" panose="020B0604030504040204" pitchFamily="34" charset="0"/>
                <a:ea typeface="Arial" panose="020B0604020202020204" pitchFamily="34" charset="0"/>
                <a:cs typeface="Arial" panose="020B0604020202020204" pitchFamily="34" charset="0"/>
                <a:hlinkClick r:id="rId3"/>
              </a:rPr>
              <a:t>Resolution 2 (EC-73)</a:t>
            </a:r>
            <a:r>
              <a:rPr lang="en-GB" sz="1200" u="none" strike="noStrike">
                <a:solidFill>
                  <a:srgbClr val="0000FF"/>
                </a:solidFill>
                <a:effectLst/>
                <a:latin typeface="Verdana" panose="020B0604030504040204" pitchFamily="34" charset="0"/>
                <a:ea typeface="Arial" panose="020B0604020202020204" pitchFamily="34" charset="0"/>
                <a:cs typeface="Arial" panose="020B0604020202020204" pitchFamily="34" charset="0"/>
              </a:rPr>
              <a:t> </a:t>
            </a:r>
            <a:r>
              <a:rPr lang="en-GB" sz="1200">
                <a:effectLst/>
                <a:latin typeface="Verdana" panose="020B0604030504040204" pitchFamily="34" charset="0"/>
                <a:ea typeface="Arial" panose="020B0604020202020204" pitchFamily="34" charset="0"/>
                <a:cs typeface="Arial" panose="020B0604020202020204" pitchFamily="34" charset="0"/>
              </a:rPr>
              <a:t>- Implementation Plan outline for the methodology for cataloguing hazardous events</a:t>
            </a:r>
            <a:endParaRPr lang="en-CH" sz="1200">
              <a:effectLst/>
              <a:latin typeface="Verdana" panose="020B0604030504040204" pitchFamily="34" charset="0"/>
              <a:ea typeface="Arial" panose="020B0604020202020204" pitchFamily="34" charset="0"/>
              <a:cs typeface="Arial" panose="020B0604020202020204" pitchFamily="34" charset="0"/>
            </a:endParaRPr>
          </a:p>
          <a:p>
            <a:pPr marL="742950" lvl="1" indent="-285750">
              <a:buFont typeface="Courier New" panose="02070309020205020404" pitchFamily="49" charset="0"/>
              <a:buChar char="o"/>
            </a:pPr>
            <a:r>
              <a:rPr lang="en-GB" sz="1200" u="none" strike="noStrike">
                <a:solidFill>
                  <a:srgbClr val="0000FF"/>
                </a:solidFill>
                <a:effectLst/>
                <a:latin typeface="Verdana" panose="020B0604030504040204" pitchFamily="34" charset="0"/>
                <a:ea typeface="Arial" panose="020B0604020202020204" pitchFamily="34" charset="0"/>
                <a:cs typeface="Arial" panose="020B0604020202020204" pitchFamily="34" charset="0"/>
                <a:hlinkClick r:id="rId4"/>
              </a:rPr>
              <a:t>Recommendation 5.6(3)/1 (SERCOM-2)</a:t>
            </a:r>
            <a:r>
              <a:rPr lang="en-GB" sz="1200">
                <a:effectLst/>
                <a:latin typeface="Verdana" panose="020B0604030504040204" pitchFamily="34" charset="0"/>
                <a:ea typeface="Arial" panose="020B0604020202020204" pitchFamily="34" charset="0"/>
                <a:cs typeface="Arial" panose="020B0604020202020204" pitchFamily="34" charset="0"/>
              </a:rPr>
              <a:t> - Implementation Plan for the Methodology for Cataloguing Hazardous Events (WMO-CHE) with annexes</a:t>
            </a:r>
            <a:endParaRPr lang="en-CH" sz="1200">
              <a:effectLst/>
              <a:latin typeface="Verdana" panose="020B0604030504040204" pitchFamily="34" charset="0"/>
              <a:ea typeface="Arial" panose="020B0604020202020204" pitchFamily="34" charset="0"/>
              <a:cs typeface="Arial" panose="020B0604020202020204" pitchFamily="34" charset="0"/>
            </a:endParaRPr>
          </a:p>
          <a:p>
            <a:pPr lvl="1"/>
            <a:endParaRPr lang="en-CH" sz="900">
              <a:effectLst/>
              <a:latin typeface="Verdana" panose="020B0604030504040204" pitchFamily="34" charset="0"/>
              <a:ea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a:t>The draft Implementation Plan includes</a:t>
            </a:r>
            <a:r>
              <a:rPr lang="en-CH" sz="1600"/>
              <a:t>: </a:t>
            </a:r>
          </a:p>
          <a:p>
            <a:pPr marL="742950" lvl="1" indent="-285750">
              <a:buFont typeface="Courier New" panose="02070309020205020404" pitchFamily="49" charset="0"/>
              <a:buChar char="o"/>
            </a:pPr>
            <a:r>
              <a:rPr lang="en-CH" sz="1600"/>
              <a:t>A</a:t>
            </a:r>
            <a:r>
              <a:rPr lang="en-US" sz="1600"/>
              <a:t> four-year demonstration project whereby WMO Members are requested to implement WMO Cataloguing of Hazardous Events (WMO-CHE) in coordination with their corresponding Regional Climate </a:t>
            </a:r>
            <a:r>
              <a:rPr lang="en-US" sz="1600" err="1"/>
              <a:t>Centres</a:t>
            </a:r>
            <a:r>
              <a:rPr lang="en-US" sz="1600"/>
              <a:t> (RCCs)</a:t>
            </a:r>
            <a:r>
              <a:rPr lang="en-CH" sz="1600"/>
              <a:t>.</a:t>
            </a:r>
            <a:r>
              <a:rPr lang="en-US" sz="1600"/>
              <a:t> </a:t>
            </a:r>
            <a:endParaRPr lang="en-CH" sz="1600"/>
          </a:p>
          <a:p>
            <a:pPr marL="742950" lvl="1" indent="-285750">
              <a:buFont typeface="Courier New" panose="02070309020205020404" pitchFamily="49" charset="0"/>
              <a:buChar char="o"/>
            </a:pPr>
            <a:r>
              <a:rPr lang="en-CH" sz="1600"/>
              <a:t>W</a:t>
            </a:r>
            <a:r>
              <a:rPr lang="en-US" sz="1600" err="1"/>
              <a:t>ithin</a:t>
            </a:r>
            <a:r>
              <a:rPr lang="en-US" sz="1600"/>
              <a:t> two years recommendations will be made to SERCOM and the Commission for Observation, Infrastructure</a:t>
            </a:r>
            <a:r>
              <a:rPr lang="en-CH" sz="1600"/>
              <a:t>,</a:t>
            </a:r>
            <a:r>
              <a:rPr lang="en-US" sz="1600"/>
              <a:t> and Information Systems (INFCOM) on recommended changes to WMO technical regulations and/or guidelines to facilitate the national to global operationality of the WMO-CHE. </a:t>
            </a:r>
            <a:endParaRPr lang="en-CH" sz="1600"/>
          </a:p>
          <a:p>
            <a:pPr lvl="1"/>
            <a:endParaRPr lang="en-CH" sz="1050"/>
          </a:p>
          <a:p>
            <a:pPr marL="285750" indent="-285750">
              <a:buFont typeface="Arial" panose="020B0604020202020204" pitchFamily="34" charset="0"/>
              <a:buChar char="•"/>
            </a:pPr>
            <a:r>
              <a:rPr lang="en-CH" sz="1600"/>
              <a:t>In this working draft, interventions have been incorp</a:t>
            </a:r>
            <a:r>
              <a:rPr lang="en-US" sz="1600"/>
              <a:t>o</a:t>
            </a:r>
            <a:r>
              <a:rPr lang="en-CH" sz="1600"/>
              <a:t>rated from Ethiopia, Iran, and USA</a:t>
            </a:r>
          </a:p>
          <a:p>
            <a:pPr marL="285750" indent="-285750">
              <a:buFont typeface="Arial" panose="020B0604020202020204" pitchFamily="34" charset="0"/>
              <a:buChar char="•"/>
            </a:pPr>
            <a:r>
              <a:rPr lang="en-CH" sz="1600"/>
              <a:t>Expected action: </a:t>
            </a:r>
            <a:r>
              <a:rPr lang="en-US" sz="1600"/>
              <a:t>Review the proposed Implementation Plan and its annex and adopt Resolution 3.1(11)/1 (EC-76)</a:t>
            </a:r>
          </a:p>
        </p:txBody>
      </p:sp>
    </p:spTree>
    <p:extLst>
      <p:ext uri="{BB962C8B-B14F-4D97-AF65-F5344CB8AC3E}">
        <p14:creationId xmlns:p14="http://schemas.microsoft.com/office/powerpoint/2010/main" val="1675302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mo2016_powerpoint_standard_v2-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216000" cy="6912000"/>
          </a:xfrm>
          <a:prstGeom prst="rect">
            <a:avLst/>
          </a:prstGeom>
        </p:spPr>
      </p:pic>
      <p:sp>
        <p:nvSpPr>
          <p:cNvPr id="5" name="Title 1"/>
          <p:cNvSpPr txBox="1">
            <a:spLocks/>
          </p:cNvSpPr>
          <p:nvPr/>
        </p:nvSpPr>
        <p:spPr>
          <a:xfrm>
            <a:off x="457200" y="193028"/>
            <a:ext cx="8229600" cy="184081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CH" sz="4800">
                <a:solidFill>
                  <a:srgbClr val="000090"/>
                </a:solidFill>
              </a:rPr>
              <a:t>S</a:t>
            </a:r>
            <a:r>
              <a:rPr lang="en-US" sz="4800" err="1">
                <a:solidFill>
                  <a:srgbClr val="000090"/>
                </a:solidFill>
              </a:rPr>
              <a:t>eventy</a:t>
            </a:r>
            <a:r>
              <a:rPr lang="en-US" sz="4800">
                <a:solidFill>
                  <a:srgbClr val="000090"/>
                </a:solidFill>
              </a:rPr>
              <a:t>-sixth session of the Executive Council (EC-76)</a:t>
            </a:r>
          </a:p>
        </p:txBody>
      </p:sp>
      <p:sp>
        <p:nvSpPr>
          <p:cNvPr id="3" name="TextBox 2">
            <a:extLst>
              <a:ext uri="{FF2B5EF4-FFF2-40B4-BE49-F238E27FC236}">
                <a16:creationId xmlns:a16="http://schemas.microsoft.com/office/drawing/2014/main" id="{902F4936-CE67-AECB-9622-E8E7E1714D92}"/>
              </a:ext>
            </a:extLst>
          </p:cNvPr>
          <p:cNvSpPr txBox="1"/>
          <p:nvPr/>
        </p:nvSpPr>
        <p:spPr>
          <a:xfrm>
            <a:off x="1520615" y="2698724"/>
            <a:ext cx="6174769" cy="2062103"/>
          </a:xfrm>
          <a:prstGeom prst="rect">
            <a:avLst/>
          </a:prstGeom>
          <a:noFill/>
        </p:spPr>
        <p:txBody>
          <a:bodyPr wrap="square" rtlCol="0">
            <a:spAutoFit/>
          </a:bodyPr>
          <a:lstStyle/>
          <a:p>
            <a:pPr algn="ctr"/>
            <a:r>
              <a:rPr lang="en-US" sz="3200" b="1" dirty="0">
                <a:solidFill>
                  <a:srgbClr val="FF0000"/>
                </a:solidFill>
              </a:rPr>
              <a:t>EC-76/Doc. 3.1(12)</a:t>
            </a:r>
            <a:br>
              <a:rPr lang="en-CH" sz="3200" b="1" dirty="0"/>
            </a:br>
            <a:r>
              <a:rPr lang="en-GB" sz="3200" b="1" dirty="0"/>
              <a:t>Global Multi-Hazard Alert System Framework Implementation Plan</a:t>
            </a:r>
            <a:r>
              <a:rPr lang="en-US" sz="3200" b="1" dirty="0"/>
              <a:t> (WMO-GMAS) </a:t>
            </a:r>
            <a:endParaRPr lang="fr-CH" sz="3200" dirty="0">
              <a:solidFill>
                <a:srgbClr val="C00000"/>
              </a:solidFill>
            </a:endParaRPr>
          </a:p>
        </p:txBody>
      </p:sp>
      <p:sp>
        <p:nvSpPr>
          <p:cNvPr id="4" name="TextBox 3">
            <a:extLst>
              <a:ext uri="{FF2B5EF4-FFF2-40B4-BE49-F238E27FC236}">
                <a16:creationId xmlns:a16="http://schemas.microsoft.com/office/drawing/2014/main" id="{28BD2E7F-EBAE-DA38-5C12-A79DDDCD918D}"/>
              </a:ext>
            </a:extLst>
          </p:cNvPr>
          <p:cNvSpPr txBox="1"/>
          <p:nvPr/>
        </p:nvSpPr>
        <p:spPr>
          <a:xfrm>
            <a:off x="4808305" y="5425710"/>
            <a:ext cx="4078841" cy="400110"/>
          </a:xfrm>
          <a:prstGeom prst="rect">
            <a:avLst/>
          </a:prstGeom>
          <a:noFill/>
        </p:spPr>
        <p:txBody>
          <a:bodyPr wrap="square" rtlCol="0">
            <a:spAutoFit/>
          </a:bodyPr>
          <a:lstStyle/>
          <a:p>
            <a:r>
              <a:rPr lang="en-CH" sz="2000" i="1" dirty="0"/>
              <a:t>Geneva, </a:t>
            </a:r>
            <a:r>
              <a:rPr lang="en-US" sz="2000" i="1" dirty="0"/>
              <a:t>27 February </a:t>
            </a:r>
            <a:r>
              <a:rPr lang="en-CH" sz="2000" i="1" dirty="0"/>
              <a:t>–</a:t>
            </a:r>
            <a:r>
              <a:rPr lang="en-US" sz="2000" i="1" dirty="0"/>
              <a:t> 3 March 2023</a:t>
            </a:r>
            <a:endParaRPr lang="fr-CH" sz="2000" i="1" dirty="0"/>
          </a:p>
        </p:txBody>
      </p:sp>
    </p:spTree>
    <p:extLst>
      <p:ext uri="{BB962C8B-B14F-4D97-AF65-F5344CB8AC3E}">
        <p14:creationId xmlns:p14="http://schemas.microsoft.com/office/powerpoint/2010/main" val="2692366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222" y="-60212"/>
            <a:ext cx="8229600" cy="1143000"/>
          </a:xfrm>
        </p:spPr>
        <p:txBody>
          <a:bodyPr>
            <a:noAutofit/>
          </a:bodyPr>
          <a:lstStyle/>
          <a:p>
            <a:r>
              <a:rPr lang="en-US" sz="1800" b="1" dirty="0"/>
              <a:t>EC-76/Doc. 3.1(12)</a:t>
            </a:r>
            <a:br>
              <a:rPr lang="en-CH" sz="1800" b="1" dirty="0"/>
            </a:br>
            <a:r>
              <a:rPr lang="en-GB" sz="1800" b="1" dirty="0"/>
              <a:t>Global Multi-Hazard Alert System Framework Implementation Plan</a:t>
            </a:r>
            <a:r>
              <a:rPr lang="en-US" sz="1800" b="1" dirty="0"/>
              <a:t> (WMO-GMAS) </a:t>
            </a:r>
            <a:endParaRPr lang="en-US" sz="1800" b="1" dirty="0">
              <a:cs typeface="Calibri"/>
            </a:endParaRPr>
          </a:p>
        </p:txBody>
      </p:sp>
      <p:sp>
        <p:nvSpPr>
          <p:cNvPr id="4" name="TextBox 3">
            <a:extLst>
              <a:ext uri="{FF2B5EF4-FFF2-40B4-BE49-F238E27FC236}">
                <a16:creationId xmlns:a16="http://schemas.microsoft.com/office/drawing/2014/main" id="{45F8AA49-9A5D-7325-2A78-77C52A144A32}"/>
              </a:ext>
            </a:extLst>
          </p:cNvPr>
          <p:cNvSpPr txBox="1"/>
          <p:nvPr/>
        </p:nvSpPr>
        <p:spPr>
          <a:xfrm>
            <a:off x="189964" y="831579"/>
            <a:ext cx="8702828" cy="6131929"/>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CH" sz="1600" dirty="0"/>
              <a:t>The </a:t>
            </a:r>
            <a:r>
              <a:rPr lang="en-US" sz="1600" dirty="0"/>
              <a:t>Implementation Plan in response</a:t>
            </a:r>
            <a:r>
              <a:rPr lang="en-CH" sz="1600" dirty="0"/>
              <a:t> to:</a:t>
            </a:r>
            <a:r>
              <a:rPr lang="en-US" sz="1600" dirty="0"/>
              <a:t> </a:t>
            </a:r>
            <a:endParaRPr lang="en-CH" sz="1600" dirty="0"/>
          </a:p>
          <a:p>
            <a:pPr marL="742950" lvl="1" indent="-285750">
              <a:buFont typeface="Courier New" panose="02070309020205020404" pitchFamily="49" charset="0"/>
              <a:buChar char="o"/>
            </a:pPr>
            <a:r>
              <a:rPr lang="en-GB" sz="1200" dirty="0">
                <a:ea typeface="+mn-lt"/>
                <a:cs typeface="+mn-lt"/>
                <a:hlinkClick r:id="rId2"/>
              </a:rPr>
              <a:t>Resolution 5 (Cg-17) </a:t>
            </a:r>
            <a:r>
              <a:rPr lang="en-GB" sz="1200" dirty="0">
                <a:ea typeface="+mn-lt"/>
                <a:cs typeface="+mn-lt"/>
              </a:rPr>
              <a:t>Secretary-General was requested to carry out the enhancement necessary to enable the Severe Weather Information Centre (SWIC) website to disseminate weather warnings that would be provided in Common Alerting Protocol (CAP) format by Members</a:t>
            </a:r>
            <a:endParaRPr lang="en-GB" sz="1200" dirty="0">
              <a:latin typeface="Verdana"/>
              <a:ea typeface="+mn-lt"/>
              <a:cs typeface="+mn-lt"/>
            </a:endParaRPr>
          </a:p>
          <a:p>
            <a:pPr marL="742950" lvl="1" indent="-285750">
              <a:buFont typeface="Courier New" panose="02070309020205020404" pitchFamily="49" charset="0"/>
              <a:buChar char="o"/>
            </a:pPr>
            <a:r>
              <a:rPr lang="en-GB" sz="1200" dirty="0">
                <a:ea typeface="+mn-lt"/>
                <a:cs typeface="+mn-lt"/>
                <a:hlinkClick r:id="rId3"/>
              </a:rPr>
              <a:t>Decision 6 (EC-68) </a:t>
            </a:r>
            <a:r>
              <a:rPr lang="en-GB" sz="1200" dirty="0">
                <a:ea typeface="+mn-lt"/>
                <a:cs typeface="+mn-lt"/>
              </a:rPr>
              <a:t>EC adopted implementation of the Common Alerting Protocol</a:t>
            </a:r>
            <a:endParaRPr lang="en-GB" sz="1200" dirty="0">
              <a:latin typeface="Calibri"/>
              <a:ea typeface="+mn-lt"/>
              <a:cs typeface="+mn-lt"/>
            </a:endParaRPr>
          </a:p>
          <a:p>
            <a:pPr marL="742950" lvl="1" indent="-285750">
              <a:buFont typeface="Courier New" panose="02070309020205020404" pitchFamily="49" charset="0"/>
              <a:buChar char="o"/>
            </a:pPr>
            <a:r>
              <a:rPr lang="en-GB" sz="1200" dirty="0">
                <a:ea typeface="+mn-lt"/>
                <a:cs typeface="+mn-lt"/>
                <a:hlinkClick r:id="rId4"/>
              </a:rPr>
              <a:t>Decision 3 (EC-69) </a:t>
            </a:r>
            <a:r>
              <a:rPr lang="en-GB" sz="1200" dirty="0">
                <a:ea typeface="+mn-lt"/>
                <a:cs typeface="+mn-lt"/>
              </a:rPr>
              <a:t>EC endorsed the initial draft vision of the WMO Global Multi-Hazard Alert System</a:t>
            </a:r>
            <a:endParaRPr lang="en-GB" sz="1200" dirty="0">
              <a:latin typeface="Calibri"/>
              <a:ea typeface="+mn-lt"/>
              <a:cs typeface="+mn-lt"/>
            </a:endParaRPr>
          </a:p>
          <a:p>
            <a:pPr marL="742950" lvl="1" indent="-285750">
              <a:buFont typeface="Courier New" panose="02070309020205020404" pitchFamily="49" charset="0"/>
              <a:buChar char="o"/>
            </a:pPr>
            <a:r>
              <a:rPr lang="en-GB" sz="1200" dirty="0">
                <a:ea typeface="+mn-lt"/>
                <a:cs typeface="+mn-lt"/>
                <a:hlinkClick r:id="rId5"/>
              </a:rPr>
              <a:t>Decision 4 (EC-70)</a:t>
            </a:r>
            <a:r>
              <a:rPr lang="en-GB" sz="1200" dirty="0">
                <a:ea typeface="+mn-lt"/>
                <a:cs typeface="+mn-lt"/>
              </a:rPr>
              <a:t> – EC requested the Working Group on Disaster Risk Reduction to gather additional user requirements to inform the development of the WMO GMAS</a:t>
            </a:r>
            <a:endParaRPr lang="en-GB" sz="1200" dirty="0">
              <a:latin typeface="Calibri"/>
              <a:ea typeface="Arial" panose="020B0604020202020204" pitchFamily="34" charset="0"/>
              <a:cs typeface="Calibri"/>
            </a:endParaRPr>
          </a:p>
          <a:p>
            <a:pPr marL="742950" lvl="1" indent="-285750">
              <a:buFont typeface="Courier New,monospace" panose="02070309020205020404" pitchFamily="49" charset="0"/>
              <a:buChar char="o"/>
            </a:pPr>
            <a:r>
              <a:rPr lang="en-GB" sz="1200" dirty="0">
                <a:latin typeface="Verdana"/>
                <a:ea typeface="Verdana"/>
                <a:cs typeface="Calibri"/>
                <a:hlinkClick r:id="rId6"/>
              </a:rPr>
              <a:t>Resolution 13 (Cg-18)</a:t>
            </a:r>
            <a:r>
              <a:rPr lang="en-GB" sz="1200" dirty="0">
                <a:latin typeface="Verdana"/>
                <a:ea typeface="Verdana"/>
                <a:cs typeface="Calibri"/>
              </a:rPr>
              <a:t> – Cg agreed the development of the </a:t>
            </a:r>
            <a:r>
              <a:rPr lang="en-GB" sz="1200" dirty="0">
                <a:latin typeface="Calibri"/>
                <a:ea typeface="Verdana"/>
                <a:cs typeface="Calibri"/>
              </a:rPr>
              <a:t>WMO</a:t>
            </a:r>
            <a:r>
              <a:rPr lang="en-GB" sz="1200" dirty="0">
                <a:latin typeface="Calibri"/>
                <a:ea typeface="+mn-lt"/>
                <a:cs typeface="Calibri"/>
              </a:rPr>
              <a:t> Global Multi-Hazard Alert System Framework implementation plan</a:t>
            </a:r>
            <a:endParaRPr lang="en-GB" sz="1200" dirty="0">
              <a:ea typeface="+mn-lt"/>
              <a:cs typeface="+mn-lt"/>
            </a:endParaRPr>
          </a:p>
          <a:p>
            <a:pPr marL="742950" lvl="1" indent="-285750">
              <a:buFont typeface="Courier New,monospace" panose="02070309020205020404" pitchFamily="49" charset="0"/>
              <a:buChar char="o"/>
            </a:pPr>
            <a:r>
              <a:rPr lang="en-GB" sz="1200" dirty="0">
                <a:ea typeface="+mn-lt"/>
                <a:cs typeface="+mn-lt"/>
                <a:hlinkClick r:id="rId7"/>
              </a:rPr>
              <a:t>Resolution 1 (EC-71)</a:t>
            </a:r>
            <a:r>
              <a:rPr lang="en-GB" sz="1200" dirty="0">
                <a:ea typeface="+mn-lt"/>
                <a:cs typeface="+mn-lt"/>
              </a:rPr>
              <a:t> - EC requested the President of SERCOM to lead the development of the GMAS Framework </a:t>
            </a:r>
            <a:endParaRPr lang="en-GB" sz="1200" dirty="0">
              <a:solidFill>
                <a:srgbClr val="000000"/>
              </a:solidFill>
              <a:latin typeface="Calibri"/>
              <a:ea typeface="Arial" panose="020B0604020202020204" pitchFamily="34" charset="0"/>
              <a:cs typeface="Calibri"/>
            </a:endParaRPr>
          </a:p>
          <a:p>
            <a:pPr marL="742950" lvl="1" indent="-285750">
              <a:buFont typeface="Courier New,monospace" panose="02070309020205020404" pitchFamily="49" charset="0"/>
              <a:buChar char="o"/>
            </a:pPr>
            <a:r>
              <a:rPr lang="en-GB" sz="1200" dirty="0">
                <a:ea typeface="+mn-lt"/>
                <a:cs typeface="+mn-lt"/>
                <a:hlinkClick r:id="rId8"/>
              </a:rPr>
              <a:t>Decision 8 (SERCOM-1) </a:t>
            </a:r>
            <a:r>
              <a:rPr lang="en-GB" sz="1200" dirty="0">
                <a:ea typeface="+mn-lt"/>
                <a:cs typeface="+mn-lt"/>
              </a:rPr>
              <a:t>requested the SC-DRR to further refine the GMAS Framework Implementation Plan </a:t>
            </a:r>
            <a:endParaRPr lang="en-CH" sz="1200" dirty="0">
              <a:solidFill>
                <a:srgbClr val="000000"/>
              </a:solidFill>
              <a:latin typeface="Verdana"/>
              <a:ea typeface="+mn-lt"/>
              <a:cs typeface="Arial"/>
            </a:endParaRPr>
          </a:p>
          <a:p>
            <a:pPr marL="742950" lvl="1" indent="-285750">
              <a:buFont typeface="Courier New,monospace" panose="02070309020205020404" pitchFamily="49" charset="0"/>
              <a:buChar char="o"/>
            </a:pPr>
            <a:r>
              <a:rPr lang="en-GB" sz="1200" dirty="0">
                <a:ea typeface="+mn-lt"/>
                <a:cs typeface="+mn-lt"/>
                <a:hlinkClick r:id="rId9"/>
              </a:rPr>
              <a:t>Resolution 1 (RA 1–17), </a:t>
            </a:r>
            <a:r>
              <a:rPr lang="en-GB" sz="1200" dirty="0">
                <a:ea typeface="+mn-lt"/>
                <a:cs typeface="+mn-lt"/>
                <a:hlinkClick r:id="rId10"/>
              </a:rPr>
              <a:t>Resolution 12 (RA II-16), </a:t>
            </a:r>
            <a:r>
              <a:rPr lang="en-GB" sz="1200" dirty="0">
                <a:ea typeface="+mn-lt"/>
                <a:cs typeface="+mn-lt"/>
                <a:hlinkClick r:id="rId11"/>
              </a:rPr>
              <a:t>Decision 7 (RA III-17), </a:t>
            </a:r>
            <a:r>
              <a:rPr lang="en-GB" sz="1200" dirty="0">
                <a:ea typeface="+mn-lt"/>
                <a:cs typeface="+mn-lt"/>
                <a:hlinkClick r:id="rId12"/>
              </a:rPr>
              <a:t>Decision 4 (RA V-17), </a:t>
            </a:r>
            <a:r>
              <a:rPr lang="en-GB" sz="1200" dirty="0">
                <a:ea typeface="+mn-lt"/>
                <a:cs typeface="+mn-lt"/>
                <a:hlinkClick r:id="rId13"/>
              </a:rPr>
              <a:t>Resolution 3 (RA VI-17) </a:t>
            </a:r>
            <a:r>
              <a:rPr lang="en-GB" sz="1200" dirty="0">
                <a:ea typeface="+mn-lt"/>
                <a:cs typeface="+mn-lt"/>
              </a:rPr>
              <a:t>Regional Associations guided the framing of the GMAS Framework Implementation Plan through the implementation of pilot projects and endorsement of GMAS related Resolutions and Decisions</a:t>
            </a:r>
            <a:endParaRPr lang="en-GB" sz="1200" dirty="0">
              <a:effectLst/>
              <a:latin typeface="Verdana"/>
              <a:ea typeface="Arial" panose="020B0604020202020204" pitchFamily="34" charset="0"/>
              <a:cs typeface="Arial"/>
            </a:endParaRPr>
          </a:p>
          <a:p>
            <a:pPr marL="742950" lvl="1" indent="-285750">
              <a:buFont typeface="Courier New" panose="02070309020205020404" pitchFamily="49" charset="0"/>
              <a:buChar char="o"/>
            </a:pPr>
            <a:r>
              <a:rPr lang="en-GB" sz="1200" u="none" strike="noStrike" dirty="0">
                <a:effectLst/>
                <a:ea typeface="+mn-lt"/>
                <a:cs typeface="+mn-lt"/>
                <a:hlinkClick r:id="rId14"/>
              </a:rPr>
              <a:t>Recommendation</a:t>
            </a:r>
            <a:r>
              <a:rPr lang="en-GB" sz="1200" dirty="0">
                <a:ea typeface="+mn-lt"/>
                <a:cs typeface="+mn-lt"/>
                <a:hlinkClick r:id="rId14"/>
              </a:rPr>
              <a:t> 5.6(4)/1 (SERCOM-2)</a:t>
            </a:r>
            <a:r>
              <a:rPr lang="en-GB" sz="1200" dirty="0">
                <a:latin typeface="Verdana"/>
                <a:ea typeface="+mn-lt"/>
                <a:cs typeface="Arial"/>
              </a:rPr>
              <a:t> </a:t>
            </a:r>
            <a:r>
              <a:rPr lang="en-GB" sz="1200" dirty="0">
                <a:effectLst/>
                <a:latin typeface="Verdana"/>
                <a:ea typeface="Arial" panose="020B0604020202020204" pitchFamily="34" charset="0"/>
                <a:cs typeface="Arial"/>
              </a:rPr>
              <a:t>- </a:t>
            </a:r>
            <a:r>
              <a:rPr lang="en-GB" sz="1200" dirty="0">
                <a:ea typeface="+mn-lt"/>
                <a:cs typeface="+mn-lt"/>
              </a:rPr>
              <a:t>WMO GMAS Framework </a:t>
            </a:r>
            <a:r>
              <a:rPr lang="en-GB" sz="1200" dirty="0">
                <a:effectLst/>
                <a:ea typeface="+mn-lt"/>
                <a:cs typeface="+mn-lt"/>
              </a:rPr>
              <a:t>Implementation</a:t>
            </a:r>
            <a:r>
              <a:rPr lang="en-GB" sz="1200" dirty="0">
                <a:ea typeface="+mn-lt"/>
                <a:cs typeface="+mn-lt"/>
              </a:rPr>
              <a:t> </a:t>
            </a:r>
            <a:r>
              <a:rPr lang="en-GB" sz="1200" dirty="0">
                <a:effectLst/>
                <a:latin typeface="Calibri"/>
                <a:ea typeface="Arial" panose="020B0604020202020204" pitchFamily="34" charset="0"/>
                <a:cs typeface="Calibri"/>
              </a:rPr>
              <a:t>Plan</a:t>
            </a:r>
            <a:endParaRPr lang="en-GB" sz="1200" dirty="0">
              <a:cs typeface="Calibri"/>
              <a:hlinkClick r:id="rId14">
                <a:extLst>
                  <a:ext uri="{A12FA001-AC4F-418D-AE19-62706E023703}">
                    <ahyp:hlinkClr xmlns:ahyp="http://schemas.microsoft.com/office/drawing/2018/hyperlinkcolor" val="tx"/>
                  </a:ext>
                </a:extLst>
              </a:hlinkClick>
            </a:endParaRPr>
          </a:p>
          <a:p>
            <a:pPr lvl="1"/>
            <a:endParaRPr lang="en-GB" sz="1200" dirty="0">
              <a:cs typeface="Calibri"/>
            </a:endParaRPr>
          </a:p>
          <a:p>
            <a:pPr marL="285750" indent="-285750">
              <a:buFont typeface="Arial" panose="020B0604020202020204" pitchFamily="34" charset="0"/>
              <a:buChar char="•"/>
            </a:pPr>
            <a:r>
              <a:rPr lang="en-US" sz="1600" dirty="0"/>
              <a:t>The draft Implementation Plan includes</a:t>
            </a:r>
            <a:r>
              <a:rPr lang="en-CH" sz="1600" dirty="0"/>
              <a:t>: </a:t>
            </a:r>
            <a:endParaRPr lang="en-CH" sz="1600" dirty="0">
              <a:cs typeface="Calibri"/>
            </a:endParaRPr>
          </a:p>
          <a:p>
            <a:pPr marL="742950" lvl="1" indent="-285750">
              <a:buFont typeface="Courier New" panose="02070309020205020404" pitchFamily="49" charset="0"/>
              <a:buChar char="o"/>
            </a:pPr>
            <a:r>
              <a:rPr lang="en-CH" sz="1600" dirty="0"/>
              <a:t>A</a:t>
            </a:r>
            <a:r>
              <a:rPr lang="en-US" sz="1600" dirty="0"/>
              <a:t> four-year demonstration project whereby WMO Members are requested to implement WMO Cataloguing of Hazardous Events (WMO-CHE) in coordination with their corresponding Regional Climate </a:t>
            </a:r>
            <a:r>
              <a:rPr lang="en-US" sz="1600" dirty="0" err="1"/>
              <a:t>Centres</a:t>
            </a:r>
            <a:r>
              <a:rPr lang="en-US" sz="1600" dirty="0"/>
              <a:t> (RCCs)</a:t>
            </a:r>
            <a:r>
              <a:rPr lang="en-CH" sz="1600" dirty="0"/>
              <a:t>.</a:t>
            </a:r>
            <a:r>
              <a:rPr lang="en-US" sz="1600" dirty="0"/>
              <a:t> </a:t>
            </a:r>
            <a:endParaRPr lang="en-CH" sz="1600" dirty="0"/>
          </a:p>
          <a:p>
            <a:pPr marL="742950" lvl="1" indent="-285750">
              <a:buFont typeface="Courier New" panose="02070309020205020404" pitchFamily="49" charset="0"/>
              <a:buChar char="o"/>
            </a:pPr>
            <a:r>
              <a:rPr lang="en-CH" sz="1600" dirty="0"/>
              <a:t>W</a:t>
            </a:r>
            <a:r>
              <a:rPr lang="en-US" sz="1600" dirty="0" err="1"/>
              <a:t>ithin</a:t>
            </a:r>
            <a:r>
              <a:rPr lang="en-US" sz="1600" dirty="0"/>
              <a:t> two years recommendations will be made to SERCOM and the Commission for Observation, Infrastructure</a:t>
            </a:r>
            <a:r>
              <a:rPr lang="en-CH" sz="1600" dirty="0"/>
              <a:t>,</a:t>
            </a:r>
            <a:r>
              <a:rPr lang="en-US" sz="1600" dirty="0"/>
              <a:t> and Information Systems (INFCOM) on recommended changes to WMO technical regulations and/or guidelines to facilitate the national to global operationality of the WMO-CHE. </a:t>
            </a:r>
            <a:endParaRPr lang="en-CH" sz="1600" dirty="0"/>
          </a:p>
          <a:p>
            <a:pPr lvl="1"/>
            <a:endParaRPr lang="en-CH" sz="1050" dirty="0"/>
          </a:p>
          <a:p>
            <a:pPr lvl="1"/>
            <a:r>
              <a:rPr lang="en-CH" sz="1600" dirty="0"/>
              <a:t>			In this working draft, interventions have been incorp</a:t>
            </a:r>
            <a:r>
              <a:rPr lang="en-US" sz="1600" dirty="0"/>
              <a:t>o</a:t>
            </a:r>
            <a:r>
              <a:rPr lang="en-CH" sz="1600" dirty="0"/>
              <a:t>rated from UK</a:t>
            </a:r>
            <a:endParaRPr lang="en-CH" sz="1600" dirty="0">
              <a:cs typeface="Calibri"/>
            </a:endParaRPr>
          </a:p>
          <a:p>
            <a:pPr lvl="4"/>
            <a:r>
              <a:rPr lang="en-CH" sz="1600" dirty="0"/>
              <a:t>Expected action: </a:t>
            </a:r>
            <a:r>
              <a:rPr lang="en-US" sz="1600" dirty="0"/>
              <a:t>Review the proposed Implementation Plan and its annex and adopt Resolution 3.1(11)/1 (EC-76)</a:t>
            </a:r>
            <a:endParaRPr lang="en-US" sz="1600" dirty="0">
              <a:cs typeface="Calibri"/>
            </a:endParaRPr>
          </a:p>
        </p:txBody>
      </p:sp>
    </p:spTree>
    <p:extLst>
      <p:ext uri="{BB962C8B-B14F-4D97-AF65-F5344CB8AC3E}">
        <p14:creationId xmlns:p14="http://schemas.microsoft.com/office/powerpoint/2010/main" val="396279038"/>
      </p:ext>
    </p:extLst>
  </p:cSld>
  <p:clrMapOvr>
    <a:masterClrMapping/>
  </p:clrMapOvr>
</p:sld>
</file>

<file path=ppt/theme/theme1.xml><?xml version="1.0" encoding="utf-8"?>
<a:theme xmlns:a="http://schemas.openxmlformats.org/drawingml/2006/main" name="WMO_WHITE_Powerpoint_en_f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B992D0F8FE95D4895F163129EBD78BE" ma:contentTypeVersion="" ma:contentTypeDescription="Create a new document." ma:contentTypeScope="" ma:versionID="da797970864175fcde6371f6a60ba74f">
  <xsd:schema xmlns:xsd="http://www.w3.org/2001/XMLSchema" xmlns:xs="http://www.w3.org/2001/XMLSchema" xmlns:p="http://schemas.microsoft.com/office/2006/metadata/properties" xmlns:ns2="1c5fc8e0-0999-4fb6-bf1f-7ab008e6dd1d" targetNamespace="http://schemas.microsoft.com/office/2006/metadata/properties" ma:root="true" ma:fieldsID="4b90bfc561bd565481a8f67666d1c250" ns2:_="">
    <xsd:import namespace="1c5fc8e0-0999-4fb6-bf1f-7ab008e6dd1d"/>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5fc8e0-0999-4fb6-bf1f-7ab008e6dd1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D1BADCE-6943-4078-AABE-E38BF570D0DB}">
  <ds:schemaRefs>
    <ds:schemaRef ds:uri="2c63548e-e22e-43cb-a415-9193d4d80a38"/>
    <ds:schemaRef ds:uri="http://purl.org/dc/terms/"/>
    <ds:schemaRef ds:uri="http://schemas.microsoft.com/office/2006/metadata/properties"/>
    <ds:schemaRef ds:uri="http://purl.org/dc/elements/1.1/"/>
    <ds:schemaRef ds:uri="http://purl.org/dc/dcmitype/"/>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9d2c9005-3129-4719-81ca-2fc8d806cf37"/>
  </ds:schemaRefs>
</ds:datastoreItem>
</file>

<file path=customXml/itemProps2.xml><?xml version="1.0" encoding="utf-8"?>
<ds:datastoreItem xmlns:ds="http://schemas.openxmlformats.org/officeDocument/2006/customXml" ds:itemID="{8FCFE9CF-0F80-4671-8904-EFC5959DF336}">
  <ds:schemaRefs>
    <ds:schemaRef ds:uri="http://schemas.microsoft.com/sharepoint/v3/contenttype/forms"/>
  </ds:schemaRefs>
</ds:datastoreItem>
</file>

<file path=customXml/itemProps3.xml><?xml version="1.0" encoding="utf-8"?>
<ds:datastoreItem xmlns:ds="http://schemas.openxmlformats.org/officeDocument/2006/customXml" ds:itemID="{97059006-C9B9-4EB7-A967-5108581926DB}"/>
</file>

<file path=docProps/app.xml><?xml version="1.0" encoding="utf-8"?>
<Properties xmlns="http://schemas.openxmlformats.org/officeDocument/2006/extended-properties" xmlns:vt="http://schemas.openxmlformats.org/officeDocument/2006/docPropsVTypes">
  <Template>WMO2016_Powerpoint_STANDARD_white_en_fr (1)</Template>
  <TotalTime>15</TotalTime>
  <Words>2706</Words>
  <Application>Microsoft Office PowerPoint</Application>
  <PresentationFormat>On-screen Show (4:3)</PresentationFormat>
  <Paragraphs>185</Paragraphs>
  <Slides>25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25</vt:i4>
      </vt:variant>
    </vt:vector>
  </HeadingPairs>
  <TitlesOfParts>
    <vt:vector size="36" baseType="lpstr">
      <vt:lpstr>Abadi MT Condensed Light</vt:lpstr>
      <vt:lpstr>Arial</vt:lpstr>
      <vt:lpstr>Calibri</vt:lpstr>
      <vt:lpstr>Courier New</vt:lpstr>
      <vt:lpstr>Courier New,monospace</vt:lpstr>
      <vt:lpstr>Helvetica</vt:lpstr>
      <vt:lpstr>Helvetica Neue Medium</vt:lpstr>
      <vt:lpstr>Roboto Condensed</vt:lpstr>
      <vt:lpstr>Verdana</vt:lpstr>
      <vt:lpstr>Wingdings</vt:lpstr>
      <vt:lpstr>WMO_WHITE_Powerpoint_en_fr</vt:lpstr>
      <vt:lpstr>PowerPoint Presentation</vt:lpstr>
      <vt:lpstr>PowerPoint Presentation</vt:lpstr>
      <vt:lpstr>PowerPoint Presentation</vt:lpstr>
      <vt:lpstr>From Review to Approval of WMO-No. 1083 and respective parts of WMO-No. 49</vt:lpstr>
      <vt:lpstr>PowerPoint Presentation</vt:lpstr>
      <vt:lpstr>PowerPoint Presentation</vt:lpstr>
      <vt:lpstr>EC-76/Doc. 3.1(11) Implementation Plan for the Methodology for Cataloguing Hazardous Events (WMO-CHE) with Annexes</vt:lpstr>
      <vt:lpstr>PowerPoint Presentation</vt:lpstr>
      <vt:lpstr>EC-76/Doc. 3.1(12) Global Multi-Hazard Alert System Framework Implementation Plan (WMO-GMAS) </vt:lpstr>
      <vt:lpstr>PowerPoint Presentation</vt:lpstr>
      <vt:lpstr>PowerPoint Presentation</vt:lpstr>
      <vt:lpstr>PowerPoint Presentation</vt:lpstr>
      <vt:lpstr>PowerPoint Presentation</vt:lpstr>
      <vt:lpstr>EC-76 - Doc 3.1(14)/1 (EC-76) Multi-Hazard Early Warning Services Interoperable Environment</vt:lpstr>
      <vt:lpstr>EC-76 - Doc 3.1(14)/1 (EC-76) Multi-Hazard Early Warning Services Interoperable Environment</vt:lpstr>
      <vt:lpstr>PowerPoint Presentation</vt:lpstr>
      <vt:lpstr>COST OPTIONS INVESTIGATION  (EC-76/Doc. 3.1(17))</vt:lpstr>
      <vt:lpstr>Recommendation  (EC-76/Doc. 3.1(17))</vt:lpstr>
      <vt:lpstr>PowerPoint Presentation</vt:lpstr>
      <vt:lpstr>Background</vt:lpstr>
      <vt:lpstr>Process</vt:lpstr>
      <vt:lpstr>The numbers of WMO Members interviewed in each Regional Association</vt:lpstr>
      <vt:lpstr>SOLAS 1974, 2000 amendments extract, Chapter V, regulation 5</vt:lpstr>
      <vt:lpstr>Comparative studies of the aviation industry and other maritime income generating proposals</vt:lpstr>
      <vt:lpstr>PowerPoint Presentation</vt:lpstr>
    </vt:vector>
  </TitlesOfParts>
  <Company>WMO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Susana Rodriguez</dc:creator>
  <cp:lastModifiedBy>Cristina Levinski</cp:lastModifiedBy>
  <cp:revision>3</cp:revision>
  <dcterms:created xsi:type="dcterms:W3CDTF">2021-03-29T07:25:33Z</dcterms:created>
  <dcterms:modified xsi:type="dcterms:W3CDTF">2023-02-27T21:06:41Z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0x0101002B992D0F8FE95D4895F163129EBD78BE</vt:lpwstr>
  </property>
  <property fmtid="{D5CDD505-2E9C-101B-9397-08002B2CF9AE}" pid="3" name="MediaServiceImageTags">
    <vt:lpwstr/>
  </property>
</Properties>
</file>